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5143500" cx="9144000"/>
  <p:notesSz cx="6858000" cy="9144000"/>
  <p:embeddedFontLst>
    <p:embeddedFont>
      <p:font typeface="Montserrat SemiBold"/>
      <p:regular r:id="rId72"/>
      <p:bold r:id="rId73"/>
      <p:italic r:id="rId74"/>
      <p:boldItalic r:id="rId75"/>
    </p:embeddedFont>
    <p:embeddedFont>
      <p:font typeface="Proxima Nova"/>
      <p:regular r:id="rId76"/>
      <p:bold r:id="rId77"/>
      <p:italic r:id="rId78"/>
      <p:boldItalic r:id="rId79"/>
    </p:embeddedFont>
    <p:embeddedFont>
      <p:font typeface="Montserrat"/>
      <p:regular r:id="rId80"/>
      <p:bold r:id="rId81"/>
      <p:italic r:id="rId82"/>
      <p:boldItalic r:id="rId83"/>
    </p:embeddedFont>
    <p:embeddedFont>
      <p:font typeface="Montserrat Black"/>
      <p:bold r:id="rId84"/>
      <p:boldItalic r:id="rId85"/>
    </p:embeddedFont>
    <p:embeddedFont>
      <p:font typeface="Montserrat Medium"/>
      <p:regular r:id="rId86"/>
      <p:bold r:id="rId87"/>
      <p:italic r:id="rId88"/>
      <p:boldItalic r:id="rId89"/>
    </p:embeddedFont>
    <p:embeddedFont>
      <p:font typeface="Lora SemiBold"/>
      <p:regular r:id="rId90"/>
      <p:bold r:id="rId91"/>
      <p:italic r:id="rId92"/>
      <p:boldItalic r:id="rId93"/>
    </p:embeddedFont>
    <p:embeddedFont>
      <p:font typeface="Montserrat ExtraLight"/>
      <p:regular r:id="rId94"/>
      <p:bold r:id="rId95"/>
      <p:italic r:id="rId96"/>
      <p:boldItalic r:id="rId97"/>
    </p:embeddedFont>
    <p:embeddedFont>
      <p:font typeface="Montserrat ExtraBold"/>
      <p:bold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MontserratExtraLight-bold.fntdata"/><Relationship Id="rId94" Type="http://schemas.openxmlformats.org/officeDocument/2006/relationships/font" Target="fonts/MontserratExtraLight-regular.fntdata"/><Relationship Id="rId97" Type="http://schemas.openxmlformats.org/officeDocument/2006/relationships/font" Target="fonts/MontserratExtraLight-boldItalic.fntdata"/><Relationship Id="rId96" Type="http://schemas.openxmlformats.org/officeDocument/2006/relationships/font" Target="fonts/MontserratExtraLight-italic.fntdata"/><Relationship Id="rId11" Type="http://schemas.openxmlformats.org/officeDocument/2006/relationships/slide" Target="slides/slide7.xml"/><Relationship Id="rId99" Type="http://schemas.openxmlformats.org/officeDocument/2006/relationships/font" Target="fonts/MontserratExtraBold-boldItalic.fntdata"/><Relationship Id="rId10" Type="http://schemas.openxmlformats.org/officeDocument/2006/relationships/slide" Target="slides/slide6.xml"/><Relationship Id="rId98" Type="http://schemas.openxmlformats.org/officeDocument/2006/relationships/font" Target="fonts/MontserratExtraBold-bold.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LoraSemiBold-bold.fntdata"/><Relationship Id="rId90" Type="http://schemas.openxmlformats.org/officeDocument/2006/relationships/font" Target="fonts/LoraSemiBold-regular.fntdata"/><Relationship Id="rId93" Type="http://schemas.openxmlformats.org/officeDocument/2006/relationships/font" Target="fonts/LoraSemiBold-boldItalic.fntdata"/><Relationship Id="rId92" Type="http://schemas.openxmlformats.org/officeDocument/2006/relationships/font" Target="fonts/LoraSemi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MontserratBlack-bold.fntdata"/><Relationship Id="rId83" Type="http://schemas.openxmlformats.org/officeDocument/2006/relationships/font" Target="fonts/Montserrat-boldItalic.fntdata"/><Relationship Id="rId86" Type="http://schemas.openxmlformats.org/officeDocument/2006/relationships/font" Target="fonts/MontserratMedium-regular.fntdata"/><Relationship Id="rId85" Type="http://schemas.openxmlformats.org/officeDocument/2006/relationships/font" Target="fonts/MontserratBlack-boldItalic.fntdata"/><Relationship Id="rId88" Type="http://schemas.openxmlformats.org/officeDocument/2006/relationships/font" Target="fonts/MontserratMedium-italic.fntdata"/><Relationship Id="rId87" Type="http://schemas.openxmlformats.org/officeDocument/2006/relationships/font" Target="fonts/MontserratMedium-bold.fntdata"/><Relationship Id="rId89" Type="http://schemas.openxmlformats.org/officeDocument/2006/relationships/font" Target="fonts/MontserratMedium-boldItalic.fntdata"/><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SemiBold-bold.fntdata"/><Relationship Id="rId72" Type="http://schemas.openxmlformats.org/officeDocument/2006/relationships/font" Target="fonts/MontserratSemiBold-regular.fntdata"/><Relationship Id="rId75" Type="http://schemas.openxmlformats.org/officeDocument/2006/relationships/font" Target="fonts/MontserratSemiBold-boldItalic.fntdata"/><Relationship Id="rId74" Type="http://schemas.openxmlformats.org/officeDocument/2006/relationships/font" Target="fonts/MontserratSemiBold-italic.fntdata"/><Relationship Id="rId77" Type="http://schemas.openxmlformats.org/officeDocument/2006/relationships/font" Target="fonts/ProximaNova-bold.fntdata"/><Relationship Id="rId76" Type="http://schemas.openxmlformats.org/officeDocument/2006/relationships/font" Target="fonts/ProximaNova-regular.fntdata"/><Relationship Id="rId79" Type="http://schemas.openxmlformats.org/officeDocument/2006/relationships/font" Target="fonts/ProximaNova-boldItalic.fntdata"/><Relationship Id="rId78" Type="http://schemas.openxmlformats.org/officeDocument/2006/relationships/font" Target="fonts/ProximaNova-italic.fntdata"/><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408100c8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408100c8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7014e21d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7014e21d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7014e21d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7014e21d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f9262ee2f_0_26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f9262ee2f_0_26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f9262ee2f_0_26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f9262ee2f_0_26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7014e21dd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7014e21dd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7f9262ee2f_0_26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f9262ee2f_0_26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783145ac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1783145ac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7014e21dd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7014e21dd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7014e21dd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7014e21dd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7014e21dd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7014e21dd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7014e21dd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7014e21dd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7014e21dd_3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7014e21dd_3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7014e21dd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7014e21dd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7058ee7a3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7058ee7a3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7058ee7a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7058ee7a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7058ee7a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7058ee7a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7058ee7a3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7058ee7a3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64215159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64215159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7058ee7a3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7058ee7a3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7058ee7a3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7058ee7a3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7058ee7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7058ee7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7058ee7a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17058ee7a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7058ee7a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7058ee7a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7058ee7a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7058ee7a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7058ee7a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7058ee7a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7058ee7a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17058ee7a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7058ee7a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7058ee7a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7058ee7a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7058ee7a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7058ee7a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7058ee7a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7058ee7a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7058ee7a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f9262ee2f_0_20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f9262ee2f_0_20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7014e21dd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17014e21dd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7f9262ee2f_0_20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f9262ee2f_0_20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f9262ee2f_0_20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f9262ee2f_0_20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7f9262ee2f_0_2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f9262ee2f_0_2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7f9262ee2f_0_2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f9262ee2f_0_2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7f9262ee2f_0_2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7f9262ee2f_0_2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7058ee7a3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7058ee7a3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7f9262ee2f_0_23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f9262ee2f_0_23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17014e21dd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17014e21dd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f9262ee2f_0_26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f9262ee2f_0_2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7014e21d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7014e21d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7058ee7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17058ee7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7058ee7a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7058ee7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7058ee7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7058ee7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7058ee7a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7058ee7a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7058ee7a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7058ee7a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17058ee7a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17058ee7a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7058ee7a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17058ee7a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7058ee7a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7058ee7a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7058ee7a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7058ee7a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7014e21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7014e21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7058ee7a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7058ee7a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7058ee7a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7058ee7a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7058ee7a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7058ee7a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7058ee7a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17058ee7a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7058ee7a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17058ee7a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7058ee7a3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7058ee7a3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7058ee7a3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17058ee7a3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64215159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64215159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7014e21d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7014e21d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7014e21d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7014e21d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5.jpg"/><Relationship Id="rId4" Type="http://schemas.openxmlformats.org/officeDocument/2006/relationships/hyperlink" Target="https://www.javatpoint.com/arduino-uno" TargetMode="External"/><Relationship Id="rId5" Type="http://schemas.openxmlformats.org/officeDocument/2006/relationships/hyperlink" Target="https://www.seeedstudio.com/Arduino-Uno-Rev3-p-2995.html?utm_source=blog&amp;utm_medium=blo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www.javatpoint.com/arduino-nano" TargetMode="External"/><Relationship Id="rId4" Type="http://schemas.openxmlformats.org/officeDocument/2006/relationships/hyperlink" Target="https://www.javatpoint.com/arduino-nano" TargetMode="External"/><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hyperlink" Target="https://www.arduino.cc/en/main/software" TargetMode="External"/><Relationship Id="rId4" Type="http://schemas.openxmlformats.org/officeDocument/2006/relationships/hyperlink" Target="https://www.arduino.cc/en/main/softwar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5.jpg"/><Relationship Id="rId4" Type="http://schemas.openxmlformats.org/officeDocument/2006/relationships/image" Target="../media/image51.png"/><Relationship Id="rId5" Type="http://schemas.openxmlformats.org/officeDocument/2006/relationships/image" Target="../media/image5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4.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5"/>
          <p:cNvSpPr txBox="1"/>
          <p:nvPr>
            <p:ph type="title"/>
          </p:nvPr>
        </p:nvSpPr>
        <p:spPr>
          <a:xfrm>
            <a:off x="938500" y="937775"/>
            <a:ext cx="3186900" cy="7215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 </a:t>
            </a:r>
            <a:r>
              <a:rPr lang="en" u="sng"/>
              <a:t>Microprocessor</a:t>
            </a:r>
            <a:endParaRPr u="sng"/>
          </a:p>
        </p:txBody>
      </p:sp>
      <p:sp>
        <p:nvSpPr>
          <p:cNvPr id="222" name="Google Shape;222;p45"/>
          <p:cNvSpPr txBox="1"/>
          <p:nvPr>
            <p:ph idx="1" type="body"/>
          </p:nvPr>
        </p:nvSpPr>
        <p:spPr>
          <a:xfrm>
            <a:off x="938500" y="1659275"/>
            <a:ext cx="3186900" cy="30852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a:t>CPU is stand-alone, RAM, ROM, I/O, timer are separate </a:t>
            </a:r>
            <a:endParaRPr b="1"/>
          </a:p>
          <a:p>
            <a:pPr indent="-317500" lvl="0" marL="457200" rtl="0" algn="l">
              <a:lnSpc>
                <a:spcPct val="150000"/>
              </a:lnSpc>
              <a:spcBef>
                <a:spcPts val="0"/>
              </a:spcBef>
              <a:spcAft>
                <a:spcPts val="0"/>
              </a:spcAft>
              <a:buSzPts val="1400"/>
              <a:buChar char="●"/>
            </a:pPr>
            <a:r>
              <a:rPr b="1" lang="en"/>
              <a:t>Designer can decide on the amount of ROM, RAM and I/O ports.</a:t>
            </a:r>
            <a:endParaRPr b="1"/>
          </a:p>
          <a:p>
            <a:pPr indent="-317500" lvl="0" marL="457200" rtl="0" algn="l">
              <a:lnSpc>
                <a:spcPct val="150000"/>
              </a:lnSpc>
              <a:spcBef>
                <a:spcPts val="0"/>
              </a:spcBef>
              <a:spcAft>
                <a:spcPts val="0"/>
              </a:spcAft>
              <a:buSzPts val="1400"/>
              <a:buChar char="●"/>
            </a:pPr>
            <a:r>
              <a:rPr b="1" lang="en"/>
              <a:t>Expensive </a:t>
            </a:r>
            <a:endParaRPr b="1"/>
          </a:p>
          <a:p>
            <a:pPr indent="-317500" lvl="0" marL="457200" rtl="0" algn="l">
              <a:lnSpc>
                <a:spcPct val="150000"/>
              </a:lnSpc>
              <a:spcBef>
                <a:spcPts val="0"/>
              </a:spcBef>
              <a:spcAft>
                <a:spcPts val="0"/>
              </a:spcAft>
              <a:buSzPts val="1400"/>
              <a:buChar char="●"/>
            </a:pPr>
            <a:r>
              <a:rPr b="1" lang="en"/>
              <a:t>General-purpose </a:t>
            </a:r>
            <a:endParaRPr b="1"/>
          </a:p>
        </p:txBody>
      </p:sp>
      <p:sp>
        <p:nvSpPr>
          <p:cNvPr id="223" name="Google Shape;223;p45"/>
          <p:cNvSpPr txBox="1"/>
          <p:nvPr>
            <p:ph idx="2" type="body"/>
          </p:nvPr>
        </p:nvSpPr>
        <p:spPr>
          <a:xfrm>
            <a:off x="5037525" y="1659275"/>
            <a:ext cx="3186900" cy="30852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a:t>CPU, RAM, ROM, I/O and timer are all on a single chip.</a:t>
            </a:r>
            <a:endParaRPr b="1"/>
          </a:p>
          <a:p>
            <a:pPr indent="-317500" lvl="0" marL="457200" rtl="0" algn="l">
              <a:lnSpc>
                <a:spcPct val="150000"/>
              </a:lnSpc>
              <a:spcBef>
                <a:spcPts val="0"/>
              </a:spcBef>
              <a:spcAft>
                <a:spcPts val="0"/>
              </a:spcAft>
              <a:buSzPts val="1400"/>
              <a:buChar char="●"/>
            </a:pPr>
            <a:r>
              <a:rPr b="1" lang="en"/>
              <a:t>Fix amount of on-chip ROM, RAM, I/O ports</a:t>
            </a:r>
            <a:endParaRPr b="1"/>
          </a:p>
          <a:p>
            <a:pPr indent="-317500" lvl="0" marL="457200" rtl="0" algn="l">
              <a:lnSpc>
                <a:spcPct val="150000"/>
              </a:lnSpc>
              <a:spcBef>
                <a:spcPts val="0"/>
              </a:spcBef>
              <a:spcAft>
                <a:spcPts val="0"/>
              </a:spcAft>
              <a:buSzPts val="1400"/>
              <a:buChar char="●"/>
            </a:pPr>
            <a:r>
              <a:rPr b="1" lang="en"/>
              <a:t>For applications in which cost, power and space are critical </a:t>
            </a:r>
            <a:endParaRPr b="1"/>
          </a:p>
          <a:p>
            <a:pPr indent="-317500" lvl="0" marL="457200" rtl="0" algn="l">
              <a:lnSpc>
                <a:spcPct val="150000"/>
              </a:lnSpc>
              <a:spcBef>
                <a:spcPts val="0"/>
              </a:spcBef>
              <a:spcAft>
                <a:spcPts val="0"/>
              </a:spcAft>
              <a:buSzPts val="1400"/>
              <a:buChar char="●"/>
            </a:pPr>
            <a:r>
              <a:rPr b="1" lang="en"/>
              <a:t>Single-purpose</a:t>
            </a:r>
            <a:endParaRPr b="1"/>
          </a:p>
          <a:p>
            <a:pPr indent="0" lvl="0" marL="0" rtl="0" algn="l">
              <a:lnSpc>
                <a:spcPct val="150000"/>
              </a:lnSpc>
              <a:spcBef>
                <a:spcPts val="1600"/>
              </a:spcBef>
              <a:spcAft>
                <a:spcPts val="1600"/>
              </a:spcAft>
              <a:buNone/>
            </a:pPr>
            <a:r>
              <a:t/>
            </a:r>
            <a:endParaRPr b="1"/>
          </a:p>
        </p:txBody>
      </p:sp>
      <p:sp>
        <p:nvSpPr>
          <p:cNvPr id="224" name="Google Shape;224;p45"/>
          <p:cNvSpPr txBox="1"/>
          <p:nvPr>
            <p:ph type="title"/>
          </p:nvPr>
        </p:nvSpPr>
        <p:spPr>
          <a:xfrm>
            <a:off x="5037525" y="937775"/>
            <a:ext cx="3186900" cy="7215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 </a:t>
            </a:r>
            <a:r>
              <a:rPr lang="en" u="sng"/>
              <a:t>Microcontroller </a:t>
            </a:r>
            <a:endParaRPr u="sng"/>
          </a:p>
        </p:txBody>
      </p:sp>
      <p:cxnSp>
        <p:nvCxnSpPr>
          <p:cNvPr id="225" name="Google Shape;225;p45"/>
          <p:cNvCxnSpPr/>
          <p:nvPr/>
        </p:nvCxnSpPr>
        <p:spPr>
          <a:xfrm>
            <a:off x="4622075" y="894800"/>
            <a:ext cx="6600" cy="3900000"/>
          </a:xfrm>
          <a:prstGeom prst="straightConnector1">
            <a:avLst/>
          </a:prstGeom>
          <a:noFill/>
          <a:ln cap="flat" cmpd="sng" w="9525">
            <a:solidFill>
              <a:schemeClr val="lt2"/>
            </a:solidFill>
            <a:prstDash val="solid"/>
            <a:round/>
            <a:headEnd len="med" w="med" type="none"/>
            <a:tailEnd len="med" w="med" type="none"/>
          </a:ln>
          <a:effectLst>
            <a:outerShdw blurRad="57150" rotWithShape="0" algn="bl" dir="5400000" dist="19050">
              <a:srgbClr val="000000">
                <a:alpha val="44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46"/>
          <p:cNvSpPr txBox="1"/>
          <p:nvPr>
            <p:ph type="title"/>
          </p:nvPr>
        </p:nvSpPr>
        <p:spPr>
          <a:xfrm>
            <a:off x="1920750" y="125800"/>
            <a:ext cx="5302500" cy="9543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2500">
                <a:solidFill>
                  <a:srgbClr val="0C2E3A"/>
                </a:solidFill>
              </a:rPr>
              <a:t>The necessary tools for a microprocessor/controller </a:t>
            </a:r>
            <a:endParaRPr sz="2500">
              <a:solidFill>
                <a:srgbClr val="0C2E3A"/>
              </a:solidFill>
            </a:endParaRPr>
          </a:p>
        </p:txBody>
      </p:sp>
      <p:cxnSp>
        <p:nvCxnSpPr>
          <p:cNvPr id="231" name="Google Shape;231;p46"/>
          <p:cNvCxnSpPr/>
          <p:nvPr/>
        </p:nvCxnSpPr>
        <p:spPr>
          <a:xfrm>
            <a:off x="2250000" y="1323522"/>
            <a:ext cx="46440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2" name="Google Shape;232;p46"/>
          <p:cNvSpPr txBox="1"/>
          <p:nvPr/>
        </p:nvSpPr>
        <p:spPr>
          <a:xfrm>
            <a:off x="571075" y="1567250"/>
            <a:ext cx="3336300" cy="330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0C343D"/>
              </a:buClr>
              <a:buSzPts val="1400"/>
              <a:buFont typeface="Montserrat"/>
              <a:buChar char="●"/>
            </a:pPr>
            <a:r>
              <a:rPr b="1" lang="en">
                <a:solidFill>
                  <a:srgbClr val="0C343D"/>
                </a:solidFill>
                <a:latin typeface="Montserrat"/>
                <a:ea typeface="Montserrat"/>
                <a:cs typeface="Montserrat"/>
                <a:sym typeface="Montserrat"/>
              </a:rPr>
              <a:t>CPU: Central Processing Unit</a:t>
            </a:r>
            <a:endParaRPr b="1">
              <a:solidFill>
                <a:srgbClr val="0C343D"/>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0C343D"/>
              </a:buClr>
              <a:buSzPts val="1400"/>
              <a:buFont typeface="Montserrat"/>
              <a:buChar char="●"/>
            </a:pPr>
            <a:r>
              <a:rPr b="1" lang="en">
                <a:solidFill>
                  <a:srgbClr val="0C343D"/>
                </a:solidFill>
                <a:latin typeface="Montserrat"/>
                <a:ea typeface="Montserrat"/>
                <a:cs typeface="Montserrat"/>
                <a:sym typeface="Montserrat"/>
              </a:rPr>
              <a:t>I/O: Input /Output </a:t>
            </a:r>
            <a:endParaRPr b="1">
              <a:solidFill>
                <a:srgbClr val="0C343D"/>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0C343D"/>
              </a:buClr>
              <a:buSzPts val="1400"/>
              <a:buFont typeface="Montserrat"/>
              <a:buChar char="●"/>
            </a:pPr>
            <a:r>
              <a:rPr b="1" lang="en">
                <a:solidFill>
                  <a:srgbClr val="0C343D"/>
                </a:solidFill>
                <a:latin typeface="Montserrat"/>
                <a:ea typeface="Montserrat"/>
                <a:cs typeface="Montserrat"/>
                <a:sym typeface="Montserrat"/>
              </a:rPr>
              <a:t>Bus: Address bus &amp; Data bus</a:t>
            </a:r>
            <a:endParaRPr b="1">
              <a:solidFill>
                <a:srgbClr val="0C343D"/>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0C343D"/>
              </a:buClr>
              <a:buSzPts val="1400"/>
              <a:buFont typeface="Montserrat"/>
              <a:buChar char="●"/>
            </a:pPr>
            <a:r>
              <a:rPr b="1" lang="en">
                <a:solidFill>
                  <a:srgbClr val="0C343D"/>
                </a:solidFill>
                <a:latin typeface="Montserrat"/>
                <a:ea typeface="Montserrat"/>
                <a:cs typeface="Montserrat"/>
                <a:sym typeface="Montserrat"/>
              </a:rPr>
              <a:t>Memory: RAM &amp; ROM </a:t>
            </a:r>
            <a:endParaRPr b="1">
              <a:solidFill>
                <a:srgbClr val="0C343D"/>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0C343D"/>
              </a:buClr>
              <a:buSzPts val="1400"/>
              <a:buFont typeface="Montserrat"/>
              <a:buChar char="●"/>
            </a:pPr>
            <a:r>
              <a:rPr b="1" lang="en">
                <a:solidFill>
                  <a:srgbClr val="0C343D"/>
                </a:solidFill>
                <a:latin typeface="Montserrat"/>
                <a:ea typeface="Montserrat"/>
                <a:cs typeface="Montserrat"/>
                <a:sym typeface="Montserrat"/>
              </a:rPr>
              <a:t>Timer </a:t>
            </a:r>
            <a:endParaRPr b="1">
              <a:solidFill>
                <a:srgbClr val="0C343D"/>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0C343D"/>
              </a:buClr>
              <a:buSzPts val="1400"/>
              <a:buFont typeface="Montserrat"/>
              <a:buChar char="●"/>
            </a:pPr>
            <a:r>
              <a:rPr b="1" lang="en">
                <a:solidFill>
                  <a:srgbClr val="0C343D"/>
                </a:solidFill>
                <a:latin typeface="Montserrat"/>
                <a:ea typeface="Montserrat"/>
                <a:cs typeface="Montserrat"/>
                <a:sym typeface="Montserrat"/>
              </a:rPr>
              <a:t>Interrupt </a:t>
            </a:r>
            <a:endParaRPr b="1">
              <a:solidFill>
                <a:srgbClr val="0C343D"/>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0C343D"/>
              </a:buClr>
              <a:buSzPts val="1400"/>
              <a:buFont typeface="Montserrat"/>
              <a:buChar char="●"/>
            </a:pPr>
            <a:r>
              <a:rPr b="1" lang="en">
                <a:solidFill>
                  <a:srgbClr val="0C343D"/>
                </a:solidFill>
                <a:latin typeface="Montserrat"/>
                <a:ea typeface="Montserrat"/>
                <a:cs typeface="Montserrat"/>
                <a:sym typeface="Montserrat"/>
              </a:rPr>
              <a:t>Serial Port </a:t>
            </a:r>
            <a:endParaRPr b="1">
              <a:solidFill>
                <a:srgbClr val="0C343D"/>
              </a:solidFill>
              <a:latin typeface="Montserrat"/>
              <a:ea typeface="Montserrat"/>
              <a:cs typeface="Montserrat"/>
              <a:sym typeface="Montserrat"/>
            </a:endParaRPr>
          </a:p>
          <a:p>
            <a:pPr indent="-317500" lvl="0" marL="457200" rtl="0" algn="l">
              <a:lnSpc>
                <a:spcPct val="150000"/>
              </a:lnSpc>
              <a:spcBef>
                <a:spcPts val="0"/>
              </a:spcBef>
              <a:spcAft>
                <a:spcPts val="0"/>
              </a:spcAft>
              <a:buClr>
                <a:srgbClr val="0C343D"/>
              </a:buClr>
              <a:buSzPts val="1400"/>
              <a:buFont typeface="Montserrat"/>
              <a:buChar char="●"/>
            </a:pPr>
            <a:r>
              <a:rPr b="1" lang="en">
                <a:solidFill>
                  <a:srgbClr val="0C343D"/>
                </a:solidFill>
                <a:latin typeface="Montserrat"/>
                <a:ea typeface="Montserrat"/>
                <a:cs typeface="Montserrat"/>
                <a:sym typeface="Montserrat"/>
              </a:rPr>
              <a:t>Parallel Port</a:t>
            </a:r>
            <a:endParaRPr b="1">
              <a:solidFill>
                <a:srgbClr val="0C343D"/>
              </a:solidFill>
              <a:latin typeface="Montserrat"/>
              <a:ea typeface="Montserrat"/>
              <a:cs typeface="Montserrat"/>
              <a:sym typeface="Montserrat"/>
            </a:endParaRPr>
          </a:p>
        </p:txBody>
      </p:sp>
      <p:pic>
        <p:nvPicPr>
          <p:cNvPr id="233" name="Google Shape;233;p46"/>
          <p:cNvPicPr preferRelativeResize="0"/>
          <p:nvPr/>
        </p:nvPicPr>
        <p:blipFill>
          <a:blip r:embed="rId3">
            <a:alphaModFix/>
          </a:blip>
          <a:stretch>
            <a:fillRect/>
          </a:stretch>
        </p:blipFill>
        <p:spPr>
          <a:xfrm>
            <a:off x="4787200" y="1456922"/>
            <a:ext cx="4053558" cy="32100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pic>
        <p:nvPicPr>
          <p:cNvPr id="238" name="Google Shape;238;p47"/>
          <p:cNvPicPr preferRelativeResize="0"/>
          <p:nvPr/>
        </p:nvPicPr>
        <p:blipFill>
          <a:blip r:embed="rId3">
            <a:alphaModFix/>
          </a:blip>
          <a:stretch>
            <a:fillRect/>
          </a:stretch>
        </p:blipFill>
        <p:spPr>
          <a:xfrm>
            <a:off x="4914900" y="717425"/>
            <a:ext cx="3842400" cy="3842400"/>
          </a:xfrm>
          <a:prstGeom prst="rect">
            <a:avLst/>
          </a:prstGeom>
          <a:noFill/>
          <a:ln>
            <a:noFill/>
          </a:ln>
        </p:spPr>
      </p:pic>
      <p:sp>
        <p:nvSpPr>
          <p:cNvPr id="239" name="Google Shape;239;p47"/>
          <p:cNvSpPr txBox="1"/>
          <p:nvPr>
            <p:ph idx="4294967295" type="title"/>
          </p:nvPr>
        </p:nvSpPr>
        <p:spPr>
          <a:xfrm>
            <a:off x="719725" y="488825"/>
            <a:ext cx="4791300" cy="738900"/>
          </a:xfrm>
          <a:prstGeom prst="rect">
            <a:avLst/>
          </a:prstGeom>
        </p:spPr>
        <p:txBody>
          <a:bodyPr anchorCtr="0" anchor="t" bIns="91425" lIns="91425" spcFirstLastPara="1" rIns="91425" wrap="square" tIns="91425">
            <a:spAutoFit/>
          </a:bodyPr>
          <a:lstStyle/>
          <a:p>
            <a:pPr indent="-228600" lvl="0" marL="457200" rtl="0" algn="l">
              <a:lnSpc>
                <a:spcPct val="150000"/>
              </a:lnSpc>
              <a:spcBef>
                <a:spcPts val="1200"/>
              </a:spcBef>
              <a:spcAft>
                <a:spcPts val="1200"/>
              </a:spcAft>
              <a:buNone/>
            </a:pPr>
            <a:r>
              <a:rPr lang="en" sz="3600">
                <a:solidFill>
                  <a:srgbClr val="000000"/>
                </a:solidFill>
                <a:latin typeface="Times New Roman"/>
                <a:ea typeface="Times New Roman"/>
                <a:cs typeface="Times New Roman"/>
                <a:sym typeface="Times New Roman"/>
              </a:rPr>
              <a:t>   </a:t>
            </a:r>
            <a:r>
              <a:rPr lang="en" sz="3600">
                <a:solidFill>
                  <a:schemeClr val="lt2"/>
                </a:solidFill>
                <a:latin typeface="Times New Roman"/>
                <a:ea typeface="Times New Roman"/>
                <a:cs typeface="Times New Roman"/>
                <a:sym typeface="Times New Roman"/>
              </a:rPr>
              <a:t>  </a:t>
            </a:r>
            <a:r>
              <a:rPr lang="en" sz="3600">
                <a:solidFill>
                  <a:schemeClr val="lt2"/>
                </a:solidFill>
                <a:latin typeface="Impact"/>
                <a:ea typeface="Impact"/>
                <a:cs typeface="Impact"/>
                <a:sym typeface="Impact"/>
              </a:rPr>
              <a:t> What is arduino  ?</a:t>
            </a:r>
            <a:endParaRPr sz="3600"/>
          </a:p>
        </p:txBody>
      </p:sp>
      <p:sp>
        <p:nvSpPr>
          <p:cNvPr id="240" name="Google Shape;240;p47"/>
          <p:cNvSpPr txBox="1"/>
          <p:nvPr>
            <p:ph idx="4294967295" type="subTitle"/>
          </p:nvPr>
        </p:nvSpPr>
        <p:spPr>
          <a:xfrm>
            <a:off x="1113600" y="1689025"/>
            <a:ext cx="4029900" cy="2462700"/>
          </a:xfrm>
          <a:prstGeom prst="rect">
            <a:avLst/>
          </a:prstGeom>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sz="1500">
                <a:solidFill>
                  <a:srgbClr val="980000"/>
                </a:solidFill>
                <a:latin typeface="Montserrat ExtraBold"/>
                <a:ea typeface="Montserrat ExtraBold"/>
                <a:cs typeface="Montserrat ExtraBold"/>
                <a:sym typeface="Montserrat ExtraBold"/>
              </a:rPr>
              <a:t>After going through this part, you will learn :</a:t>
            </a:r>
            <a:endParaRPr sz="1500">
              <a:solidFill>
                <a:srgbClr val="980000"/>
              </a:solidFill>
              <a:latin typeface="Montserrat ExtraBold"/>
              <a:ea typeface="Montserrat ExtraBold"/>
              <a:cs typeface="Montserrat ExtraBold"/>
              <a:sym typeface="Montserrat ExtraBold"/>
            </a:endParaRPr>
          </a:p>
          <a:p>
            <a:pPr indent="-330200" lvl="0" marL="457200" rtl="0" algn="l">
              <a:lnSpc>
                <a:spcPct val="150000"/>
              </a:lnSpc>
              <a:spcBef>
                <a:spcPts val="1200"/>
              </a:spcBef>
              <a:spcAft>
                <a:spcPts val="0"/>
              </a:spcAft>
              <a:buClr>
                <a:schemeClr val="dk1"/>
              </a:buClr>
              <a:buSzPts val="1600"/>
              <a:buFont typeface="Montserrat ExtraBold"/>
              <a:buChar char="●"/>
            </a:pPr>
            <a:r>
              <a:rPr lang="en" sz="1600">
                <a:solidFill>
                  <a:schemeClr val="dk1"/>
                </a:solidFill>
                <a:latin typeface="Montserrat ExtraBold"/>
                <a:ea typeface="Montserrat ExtraBold"/>
                <a:cs typeface="Montserrat ExtraBold"/>
                <a:sym typeface="Montserrat ExtraBold"/>
              </a:rPr>
              <a:t>The </a:t>
            </a:r>
            <a:r>
              <a:rPr lang="en" sz="1600">
                <a:solidFill>
                  <a:schemeClr val="dk1"/>
                </a:solidFill>
                <a:latin typeface="Montserrat ExtraBold"/>
                <a:ea typeface="Montserrat ExtraBold"/>
                <a:cs typeface="Montserrat ExtraBold"/>
                <a:sym typeface="Montserrat ExtraBold"/>
              </a:rPr>
              <a:t>Introduction to Arduino (Microcontroller)</a:t>
            </a:r>
            <a:endParaRPr sz="1600">
              <a:solidFill>
                <a:schemeClr val="dk1"/>
              </a:solidFill>
              <a:latin typeface="Montserrat ExtraBold"/>
              <a:ea typeface="Montserrat ExtraBold"/>
              <a:cs typeface="Montserrat ExtraBold"/>
              <a:sym typeface="Montserrat ExtraBold"/>
            </a:endParaRPr>
          </a:p>
          <a:p>
            <a:pPr indent="-342900" lvl="0" marL="457200" rtl="0" algn="l">
              <a:lnSpc>
                <a:spcPct val="150000"/>
              </a:lnSpc>
              <a:spcBef>
                <a:spcPts val="0"/>
              </a:spcBef>
              <a:spcAft>
                <a:spcPts val="0"/>
              </a:spcAft>
              <a:buClr>
                <a:schemeClr val="dk1"/>
              </a:buClr>
              <a:buSzPts val="1800"/>
              <a:buFont typeface="Montserrat ExtraBold"/>
              <a:buChar char="●"/>
            </a:pPr>
            <a:r>
              <a:rPr lang="en" sz="900">
                <a:solidFill>
                  <a:schemeClr val="dk1"/>
                </a:solidFill>
                <a:latin typeface="Montserrat ExtraBold"/>
                <a:ea typeface="Montserrat ExtraBold"/>
                <a:cs typeface="Montserrat ExtraBold"/>
                <a:sym typeface="Montserrat ExtraBold"/>
              </a:rPr>
              <a:t> </a:t>
            </a:r>
            <a:r>
              <a:rPr lang="en" sz="1600">
                <a:solidFill>
                  <a:schemeClr val="dk1"/>
                </a:solidFill>
                <a:latin typeface="Montserrat ExtraBold"/>
                <a:ea typeface="Montserrat ExtraBold"/>
                <a:cs typeface="Montserrat ExtraBold"/>
                <a:sym typeface="Montserrat ExtraBold"/>
              </a:rPr>
              <a:t>Their types</a:t>
            </a:r>
            <a:endParaRPr sz="1600">
              <a:solidFill>
                <a:schemeClr val="dk1"/>
              </a:solidFill>
              <a:latin typeface="Montserrat ExtraBold"/>
              <a:ea typeface="Montserrat ExtraBold"/>
              <a:cs typeface="Montserrat ExtraBold"/>
              <a:sym typeface="Montserrat ExtraBold"/>
            </a:endParaRPr>
          </a:p>
          <a:p>
            <a:pPr indent="-342900" lvl="0" marL="457200" rtl="0" algn="l">
              <a:lnSpc>
                <a:spcPct val="150000"/>
              </a:lnSpc>
              <a:spcBef>
                <a:spcPts val="0"/>
              </a:spcBef>
              <a:spcAft>
                <a:spcPts val="0"/>
              </a:spcAft>
              <a:buClr>
                <a:schemeClr val="dk1"/>
              </a:buClr>
              <a:buSzPts val="1800"/>
              <a:buFont typeface="Montserrat ExtraBold"/>
              <a:buChar char="●"/>
            </a:pPr>
            <a:r>
              <a:rPr lang="en" sz="900">
                <a:solidFill>
                  <a:schemeClr val="dk1"/>
                </a:solidFill>
                <a:latin typeface="Montserrat ExtraBold"/>
                <a:ea typeface="Montserrat ExtraBold"/>
                <a:cs typeface="Montserrat ExtraBold"/>
                <a:sym typeface="Montserrat ExtraBold"/>
              </a:rPr>
              <a:t> </a:t>
            </a:r>
            <a:r>
              <a:rPr lang="en" sz="1600">
                <a:solidFill>
                  <a:schemeClr val="dk1"/>
                </a:solidFill>
                <a:latin typeface="Montserrat ExtraBold"/>
                <a:ea typeface="Montserrat ExtraBold"/>
                <a:cs typeface="Montserrat ExtraBold"/>
                <a:sym typeface="Montserrat ExtraBold"/>
              </a:rPr>
              <a:t>Real Life Applications</a:t>
            </a:r>
            <a:endParaRPr>
              <a:solidFill>
                <a:schemeClr val="dk1"/>
              </a:solidFill>
              <a:latin typeface="Montserrat ExtraBold"/>
              <a:ea typeface="Montserrat ExtraBold"/>
              <a:cs typeface="Montserrat ExtraBold"/>
              <a:sym typeface="Montserrat ExtraBold"/>
            </a:endParaRPr>
          </a:p>
        </p:txBody>
      </p:sp>
      <p:grpSp>
        <p:nvGrpSpPr>
          <p:cNvPr id="241" name="Google Shape;241;p47"/>
          <p:cNvGrpSpPr/>
          <p:nvPr/>
        </p:nvGrpSpPr>
        <p:grpSpPr>
          <a:xfrm>
            <a:off x="7204132" y="2277037"/>
            <a:ext cx="409193" cy="391194"/>
            <a:chOff x="7441465" y="2302860"/>
            <a:chExt cx="342192" cy="327140"/>
          </a:xfrm>
        </p:grpSpPr>
        <p:sp>
          <p:nvSpPr>
            <p:cNvPr id="242" name="Google Shape;242;p47"/>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7"/>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8"/>
          <p:cNvSpPr txBox="1"/>
          <p:nvPr>
            <p:ph type="title"/>
          </p:nvPr>
        </p:nvSpPr>
        <p:spPr>
          <a:xfrm>
            <a:off x="1138350" y="697350"/>
            <a:ext cx="46293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2"/>
                </a:solidFill>
              </a:rPr>
              <a:t>Introduction to Arduino</a:t>
            </a:r>
            <a:endParaRPr sz="3600">
              <a:solidFill>
                <a:schemeClr val="lt2"/>
              </a:solidFill>
            </a:endParaRPr>
          </a:p>
        </p:txBody>
      </p:sp>
      <p:cxnSp>
        <p:nvCxnSpPr>
          <p:cNvPr id="249" name="Google Shape;249;p48"/>
          <p:cNvCxnSpPr/>
          <p:nvPr/>
        </p:nvCxnSpPr>
        <p:spPr>
          <a:xfrm flipH="1">
            <a:off x="1002000" y="1257825"/>
            <a:ext cx="4713000" cy="15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0" name="Google Shape;250;p48"/>
          <p:cNvSpPr txBox="1"/>
          <p:nvPr/>
        </p:nvSpPr>
        <p:spPr>
          <a:xfrm>
            <a:off x="813450" y="1789900"/>
            <a:ext cx="5461800" cy="2243400"/>
          </a:xfrm>
          <a:prstGeom prst="rect">
            <a:avLst/>
          </a:prstGeom>
          <a:noFill/>
          <a:ln>
            <a:noFill/>
          </a:ln>
        </p:spPr>
        <p:txBody>
          <a:bodyPr anchorCtr="0" anchor="t" bIns="91425" lIns="91425" spcFirstLastPara="1" rIns="91425" wrap="square" tIns="91425">
            <a:spAutoFit/>
          </a:bodyPr>
          <a:lstStyle/>
          <a:p>
            <a:pPr indent="-327025" lvl="0" marL="457200" rtl="0" algn="l">
              <a:lnSpc>
                <a:spcPct val="150000"/>
              </a:lnSpc>
              <a:spcBef>
                <a:spcPts val="1200"/>
              </a:spcBef>
              <a:spcAft>
                <a:spcPts val="0"/>
              </a:spcAft>
              <a:buClr>
                <a:schemeClr val="lt1"/>
              </a:buClr>
              <a:buSzPts val="1550"/>
              <a:buFont typeface="Montserrat SemiBold"/>
              <a:buChar char="●"/>
            </a:pPr>
            <a:r>
              <a:rPr lang="en" sz="1550">
                <a:solidFill>
                  <a:schemeClr val="lt1"/>
                </a:solidFill>
                <a:latin typeface="Montserrat SemiBold"/>
                <a:ea typeface="Montserrat SemiBold"/>
                <a:cs typeface="Montserrat SemiBold"/>
                <a:sym typeface="Montserrat SemiBold"/>
              </a:rPr>
              <a:t>The Arduino is an open-source electronics platform based on easy-to-use hardware and software used to build electronics projects.</a:t>
            </a:r>
            <a:endParaRPr sz="1550">
              <a:solidFill>
                <a:schemeClr val="lt1"/>
              </a:solidFill>
              <a:latin typeface="Montserrat SemiBold"/>
              <a:ea typeface="Montserrat SemiBold"/>
              <a:cs typeface="Montserrat SemiBold"/>
              <a:sym typeface="Montserrat SemiBold"/>
            </a:endParaRPr>
          </a:p>
          <a:p>
            <a:pPr indent="-330200" lvl="0" marL="457200" rtl="0" algn="l">
              <a:lnSpc>
                <a:spcPct val="150000"/>
              </a:lnSpc>
              <a:spcBef>
                <a:spcPts val="0"/>
              </a:spcBef>
              <a:spcAft>
                <a:spcPts val="0"/>
              </a:spcAft>
              <a:buClr>
                <a:schemeClr val="lt1"/>
              </a:buClr>
              <a:buSzPts val="1600"/>
              <a:buFont typeface="Montserrat SemiBold"/>
              <a:buChar char="●"/>
            </a:pPr>
            <a:r>
              <a:rPr lang="en" sz="1600">
                <a:solidFill>
                  <a:schemeClr val="lt1"/>
                </a:solidFill>
                <a:latin typeface="Montserrat SemiBold"/>
                <a:ea typeface="Montserrat SemiBold"/>
                <a:cs typeface="Montserrat SemiBold"/>
                <a:sym typeface="Montserrat SemiBold"/>
              </a:rPr>
              <a:t>You can tell your board what to do by sending a set of instructions to the microcontroller on the board.</a:t>
            </a:r>
            <a:endParaRPr sz="16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9"/>
          <p:cNvSpPr txBox="1"/>
          <p:nvPr>
            <p:ph type="title"/>
          </p:nvPr>
        </p:nvSpPr>
        <p:spPr>
          <a:xfrm>
            <a:off x="1138350" y="621150"/>
            <a:ext cx="4629300" cy="585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2"/>
                </a:solidFill>
              </a:rPr>
              <a:t>Introduction to Arduino</a:t>
            </a:r>
            <a:endParaRPr sz="3600">
              <a:solidFill>
                <a:schemeClr val="lt2"/>
              </a:solidFill>
            </a:endParaRPr>
          </a:p>
        </p:txBody>
      </p:sp>
      <p:cxnSp>
        <p:nvCxnSpPr>
          <p:cNvPr id="256" name="Google Shape;256;p49"/>
          <p:cNvCxnSpPr/>
          <p:nvPr/>
        </p:nvCxnSpPr>
        <p:spPr>
          <a:xfrm flipH="1">
            <a:off x="1002000" y="1181625"/>
            <a:ext cx="4713000" cy="156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7" name="Google Shape;257;p49"/>
          <p:cNvSpPr txBox="1"/>
          <p:nvPr/>
        </p:nvSpPr>
        <p:spPr>
          <a:xfrm>
            <a:off x="813450" y="1837450"/>
            <a:ext cx="5576400" cy="22434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1200"/>
              </a:spcBef>
              <a:spcAft>
                <a:spcPts val="0"/>
              </a:spcAft>
              <a:buClr>
                <a:schemeClr val="lt1"/>
              </a:buClr>
              <a:buSzPts val="1500"/>
              <a:buFont typeface="Montserrat SemiBold"/>
              <a:buChar char="●"/>
            </a:pPr>
            <a:r>
              <a:rPr lang="en" sz="1450">
                <a:solidFill>
                  <a:schemeClr val="lt1"/>
                </a:solidFill>
                <a:latin typeface="Montserrat SemiBold"/>
                <a:ea typeface="Montserrat SemiBold"/>
                <a:cs typeface="Montserrat SemiBold"/>
                <a:sym typeface="Montserrat SemiBold"/>
              </a:rPr>
              <a:t>All Arduino boards have one thing in common which is a microcontroller.</a:t>
            </a:r>
            <a:endParaRPr sz="1450">
              <a:solidFill>
                <a:schemeClr val="lt1"/>
              </a:solidFill>
              <a:latin typeface="Montserrat SemiBold"/>
              <a:ea typeface="Montserrat SemiBold"/>
              <a:cs typeface="Montserrat SemiBold"/>
              <a:sym typeface="Montserrat SemiBold"/>
            </a:endParaRPr>
          </a:p>
          <a:p>
            <a:pPr indent="-323850" lvl="0" marL="457200" rtl="0" algn="l">
              <a:lnSpc>
                <a:spcPct val="150000"/>
              </a:lnSpc>
              <a:spcBef>
                <a:spcPts val="0"/>
              </a:spcBef>
              <a:spcAft>
                <a:spcPts val="0"/>
              </a:spcAft>
              <a:buClr>
                <a:schemeClr val="lt1"/>
              </a:buClr>
              <a:buSzPts val="1500"/>
              <a:buFont typeface="Montserrat SemiBold"/>
              <a:buChar char="●"/>
            </a:pPr>
            <a:r>
              <a:rPr lang="en" sz="1450">
                <a:solidFill>
                  <a:schemeClr val="lt1"/>
                </a:solidFill>
                <a:latin typeface="Montserrat SemiBold"/>
                <a:ea typeface="Montserrat SemiBold"/>
                <a:cs typeface="Montserrat SemiBold"/>
                <a:sym typeface="Montserrat SemiBold"/>
              </a:rPr>
              <a:t>An Arduino is based on a microcontroller which is a simple easy to use computer designed for beginners to run 1 program at a time.</a:t>
            </a:r>
            <a:endParaRPr sz="1450">
              <a:solidFill>
                <a:schemeClr val="lt1"/>
              </a:solidFill>
              <a:latin typeface="Montserrat SemiBold"/>
              <a:ea typeface="Montserrat SemiBold"/>
              <a:cs typeface="Montserrat SemiBold"/>
              <a:sym typeface="Montserrat SemiBold"/>
            </a:endParaRPr>
          </a:p>
          <a:p>
            <a:pPr indent="0" lvl="0" marL="457200" rtl="0" algn="l">
              <a:lnSpc>
                <a:spcPct val="150000"/>
              </a:lnSpc>
              <a:spcBef>
                <a:spcPts val="1200"/>
              </a:spcBef>
              <a:spcAft>
                <a:spcPts val="1200"/>
              </a:spcAft>
              <a:buNone/>
            </a:pPr>
            <a:r>
              <a:t/>
            </a:r>
            <a:endParaRPr sz="135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0"/>
          <p:cNvSpPr txBox="1"/>
          <p:nvPr>
            <p:ph idx="4294967295" type="title"/>
          </p:nvPr>
        </p:nvSpPr>
        <p:spPr>
          <a:xfrm>
            <a:off x="2050175" y="859025"/>
            <a:ext cx="43473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rPr>
              <a:t>WHY TO USE ARDUINO ?</a:t>
            </a:r>
            <a:endParaRPr sz="2400">
              <a:solidFill>
                <a:schemeClr val="lt2"/>
              </a:solidFill>
            </a:endParaRPr>
          </a:p>
        </p:txBody>
      </p:sp>
      <p:cxnSp>
        <p:nvCxnSpPr>
          <p:cNvPr id="263" name="Google Shape;263;p50"/>
          <p:cNvCxnSpPr/>
          <p:nvPr/>
        </p:nvCxnSpPr>
        <p:spPr>
          <a:xfrm>
            <a:off x="2420200" y="14941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4" name="Google Shape;264;p50"/>
          <p:cNvSpPr txBox="1"/>
          <p:nvPr>
            <p:ph idx="4294967295" type="subTitle"/>
          </p:nvPr>
        </p:nvSpPr>
        <p:spPr>
          <a:xfrm>
            <a:off x="3662400" y="3005901"/>
            <a:ext cx="18192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Mercury is the smallest planet</a:t>
            </a:r>
            <a:endParaRPr sz="1400">
              <a:solidFill>
                <a:schemeClr val="accent6"/>
              </a:solidFill>
            </a:endParaRPr>
          </a:p>
        </p:txBody>
      </p:sp>
      <p:sp>
        <p:nvSpPr>
          <p:cNvPr id="265" name="Google Shape;265;p50"/>
          <p:cNvSpPr txBox="1"/>
          <p:nvPr>
            <p:ph idx="4294967295" type="subTitle"/>
          </p:nvPr>
        </p:nvSpPr>
        <p:spPr>
          <a:xfrm>
            <a:off x="6397345" y="2223058"/>
            <a:ext cx="1518300" cy="63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accent6"/>
                </a:solidFill>
              </a:rPr>
              <a:t>Jupiter is the biggest one</a:t>
            </a:r>
            <a:endParaRPr sz="1400">
              <a:solidFill>
                <a:schemeClr val="accent6"/>
              </a:solidFill>
            </a:endParaRPr>
          </a:p>
        </p:txBody>
      </p:sp>
      <p:sp>
        <p:nvSpPr>
          <p:cNvPr id="266" name="Google Shape;266;p50"/>
          <p:cNvSpPr txBox="1"/>
          <p:nvPr>
            <p:ph idx="1" type="body"/>
          </p:nvPr>
        </p:nvSpPr>
        <p:spPr>
          <a:xfrm>
            <a:off x="1987500" y="1862025"/>
            <a:ext cx="4032900" cy="1963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500"/>
              </a:spcBef>
              <a:spcAft>
                <a:spcPts val="0"/>
              </a:spcAft>
              <a:buClr>
                <a:schemeClr val="lt1"/>
              </a:buClr>
              <a:buSzPts val="1400"/>
              <a:buFont typeface="Montserrat SemiBold"/>
              <a:buChar char="●"/>
            </a:pPr>
            <a:r>
              <a:rPr lang="en" sz="1400">
                <a:solidFill>
                  <a:schemeClr val="lt1"/>
                </a:solidFill>
                <a:latin typeface="Montserrat SemiBold"/>
                <a:ea typeface="Montserrat SemiBold"/>
                <a:cs typeface="Montserrat SemiBold"/>
                <a:sym typeface="Montserrat SemiBold"/>
              </a:rPr>
              <a:t>Arduino simplifies microcontrollers for beginners</a:t>
            </a:r>
            <a:endParaRPr sz="1400">
              <a:solidFill>
                <a:schemeClr val="lt1"/>
              </a:solidFill>
              <a:latin typeface="Montserrat SemiBold"/>
              <a:ea typeface="Montserrat SemiBold"/>
              <a:cs typeface="Montserrat SemiBold"/>
              <a:sym typeface="Montserrat SemiBold"/>
            </a:endParaRPr>
          </a:p>
          <a:p>
            <a:pPr indent="-317500" lvl="0" marL="457200" rtl="0" algn="l">
              <a:lnSpc>
                <a:spcPct val="150000"/>
              </a:lnSpc>
              <a:spcBef>
                <a:spcPts val="0"/>
              </a:spcBef>
              <a:spcAft>
                <a:spcPts val="0"/>
              </a:spcAft>
              <a:buClr>
                <a:schemeClr val="lt1"/>
              </a:buClr>
              <a:buSzPts val="1400"/>
              <a:buFont typeface="Montserrat SemiBold"/>
              <a:buChar char="●"/>
            </a:pPr>
            <a:r>
              <a:rPr lang="en" sz="1400">
                <a:solidFill>
                  <a:schemeClr val="lt1"/>
                </a:solidFill>
                <a:latin typeface="Montserrat SemiBold"/>
                <a:ea typeface="Montserrat SemiBold"/>
                <a:cs typeface="Montserrat SemiBold"/>
                <a:sym typeface="Montserrat SemiBold"/>
              </a:rPr>
              <a:t>Cheap</a:t>
            </a:r>
            <a:endParaRPr sz="1400">
              <a:solidFill>
                <a:schemeClr val="lt1"/>
              </a:solidFill>
              <a:latin typeface="Montserrat SemiBold"/>
              <a:ea typeface="Montserrat SemiBold"/>
              <a:cs typeface="Montserrat SemiBold"/>
              <a:sym typeface="Montserrat SemiBold"/>
            </a:endParaRPr>
          </a:p>
          <a:p>
            <a:pPr indent="-317500" lvl="0" marL="457200" rtl="0" algn="l">
              <a:lnSpc>
                <a:spcPct val="150000"/>
              </a:lnSpc>
              <a:spcBef>
                <a:spcPts val="0"/>
              </a:spcBef>
              <a:spcAft>
                <a:spcPts val="0"/>
              </a:spcAft>
              <a:buClr>
                <a:schemeClr val="lt1"/>
              </a:buClr>
              <a:buSzPts val="1400"/>
              <a:buFont typeface="Montserrat SemiBold"/>
              <a:buChar char="●"/>
            </a:pPr>
            <a:r>
              <a:rPr lang="en" sz="1400">
                <a:solidFill>
                  <a:schemeClr val="lt1"/>
                </a:solidFill>
                <a:latin typeface="Montserrat SemiBold"/>
                <a:ea typeface="Montserrat SemiBold"/>
                <a:cs typeface="Montserrat SemiBold"/>
                <a:sym typeface="Montserrat SemiBold"/>
              </a:rPr>
              <a:t>Cross-Platform</a:t>
            </a:r>
            <a:endParaRPr sz="1400">
              <a:solidFill>
                <a:schemeClr val="lt1"/>
              </a:solidFill>
              <a:latin typeface="Montserrat SemiBold"/>
              <a:ea typeface="Montserrat SemiBold"/>
              <a:cs typeface="Montserrat SemiBold"/>
              <a:sym typeface="Montserrat SemiBold"/>
            </a:endParaRPr>
          </a:p>
          <a:p>
            <a:pPr indent="-317500" lvl="0" marL="457200" rtl="0" algn="l">
              <a:lnSpc>
                <a:spcPct val="150000"/>
              </a:lnSpc>
              <a:spcBef>
                <a:spcPts val="0"/>
              </a:spcBef>
              <a:spcAft>
                <a:spcPts val="0"/>
              </a:spcAft>
              <a:buClr>
                <a:schemeClr val="lt1"/>
              </a:buClr>
              <a:buSzPts val="1400"/>
              <a:buFont typeface="Montserrat SemiBold"/>
              <a:buChar char="●"/>
            </a:pPr>
            <a:r>
              <a:rPr lang="en" sz="1400">
                <a:solidFill>
                  <a:schemeClr val="lt1"/>
                </a:solidFill>
                <a:latin typeface="Montserrat SemiBold"/>
                <a:ea typeface="Montserrat SemiBold"/>
                <a:cs typeface="Montserrat SemiBold"/>
                <a:sym typeface="Montserrat SemiBold"/>
              </a:rPr>
              <a:t>Wide Variety</a:t>
            </a:r>
            <a:endParaRPr sz="1400">
              <a:solidFill>
                <a:schemeClr val="lt1"/>
              </a:solidFill>
              <a:latin typeface="Montserrat SemiBold"/>
              <a:ea typeface="Montserrat SemiBold"/>
              <a:cs typeface="Montserrat SemiBold"/>
              <a:sym typeface="Montserrat SemiBold"/>
            </a:endParaRPr>
          </a:p>
          <a:p>
            <a:pPr indent="0" lvl="0" marL="0" rtl="0" algn="ctr">
              <a:spcBef>
                <a:spcPts val="8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pic>
        <p:nvPicPr>
          <p:cNvPr id="271" name="Google Shape;271;p51"/>
          <p:cNvPicPr preferRelativeResize="0"/>
          <p:nvPr/>
        </p:nvPicPr>
        <p:blipFill rotWithShape="1">
          <a:blip r:embed="rId3">
            <a:alphaModFix/>
          </a:blip>
          <a:srcRect b="2651" l="11198" r="10980" t="3328"/>
          <a:stretch/>
        </p:blipFill>
        <p:spPr>
          <a:xfrm>
            <a:off x="4347050" y="1405000"/>
            <a:ext cx="4595500" cy="2747900"/>
          </a:xfrm>
          <a:prstGeom prst="rect">
            <a:avLst/>
          </a:prstGeom>
          <a:noFill/>
          <a:ln>
            <a:noFill/>
          </a:ln>
        </p:spPr>
      </p:pic>
      <p:sp>
        <p:nvSpPr>
          <p:cNvPr id="272" name="Google Shape;272;p51"/>
          <p:cNvSpPr txBox="1"/>
          <p:nvPr>
            <p:ph idx="4294967295" type="title"/>
          </p:nvPr>
        </p:nvSpPr>
        <p:spPr>
          <a:xfrm>
            <a:off x="3069000" y="213150"/>
            <a:ext cx="3006000" cy="6465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3000">
                <a:solidFill>
                  <a:schemeClr val="lt2"/>
                </a:solidFill>
                <a:latin typeface="Impact"/>
                <a:ea typeface="Impact"/>
                <a:cs typeface="Impact"/>
                <a:sym typeface="Impact"/>
              </a:rPr>
              <a:t>TYPES OF ARDUINO</a:t>
            </a:r>
            <a:endParaRPr/>
          </a:p>
        </p:txBody>
      </p:sp>
      <p:sp>
        <p:nvSpPr>
          <p:cNvPr id="273" name="Google Shape;273;p51"/>
          <p:cNvSpPr txBox="1"/>
          <p:nvPr>
            <p:ph idx="4294967295" type="subTitle"/>
          </p:nvPr>
        </p:nvSpPr>
        <p:spPr>
          <a:xfrm>
            <a:off x="156575" y="1554625"/>
            <a:ext cx="4039800" cy="3010800"/>
          </a:xfrm>
          <a:prstGeom prst="rect">
            <a:avLst/>
          </a:prstGeom>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Font typeface="Times New Roman"/>
              <a:buChar char="●"/>
            </a:pPr>
            <a:r>
              <a:rPr lang="en">
                <a:solidFill>
                  <a:srgbClr val="008000"/>
                </a:solidFill>
                <a:uFill>
                  <a:noFill/>
                </a:uFill>
                <a:latin typeface="Times New Roman"/>
                <a:ea typeface="Times New Roman"/>
                <a:cs typeface="Times New Roman"/>
                <a:sym typeface="Times New Roman"/>
                <a:hlinkClick r:id="rId4">
                  <a:extLst>
                    <a:ext uri="{A12FA001-AC4F-418D-AE19-62706E023703}">
                      <ahyp:hlinkClr val="tx"/>
                    </a:ext>
                  </a:extLst>
                </a:hlinkClick>
              </a:rPr>
              <a:t>Arduino UNO</a:t>
            </a:r>
            <a:r>
              <a:rPr lang="en">
                <a:solidFill>
                  <a:srgbClr val="333333"/>
                </a:solidFill>
                <a:latin typeface="Times New Roman"/>
                <a:ea typeface="Times New Roman"/>
                <a:cs typeface="Times New Roman"/>
                <a:sym typeface="Times New Roman"/>
              </a:rPr>
              <a:t> is based on an ATmega328P microcontroller.</a:t>
            </a:r>
            <a:endParaRPr>
              <a:solidFill>
                <a:srgbClr val="33333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rgbClr val="333333"/>
                </a:solidFill>
                <a:latin typeface="Times New Roman"/>
                <a:ea typeface="Times New Roman"/>
                <a:cs typeface="Times New Roman"/>
                <a:sym typeface="Times New Roman"/>
              </a:rPr>
              <a:t>The Arduino UNO includes 6 analog pin inputs, 14 digital pins, a USB connector, a power jack, and an ICSP (In-Circuit Serial Programming) header.</a:t>
            </a:r>
            <a:endParaRPr>
              <a:solidFill>
                <a:srgbClr val="33333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rgbClr val="333333"/>
                </a:solidFill>
                <a:latin typeface="Times New Roman"/>
                <a:ea typeface="Times New Roman"/>
                <a:cs typeface="Times New Roman"/>
                <a:sym typeface="Times New Roman"/>
              </a:rPr>
              <a:t>It is  recommended for beginners as it is easy to use.</a:t>
            </a:r>
            <a:endParaRPr>
              <a:solidFill>
                <a:schemeClr val="dk1"/>
              </a:solidFill>
              <a:latin typeface="Times New Roman"/>
              <a:ea typeface="Times New Roman"/>
              <a:cs typeface="Times New Roman"/>
              <a:sym typeface="Times New Roman"/>
            </a:endParaRPr>
          </a:p>
        </p:txBody>
      </p:sp>
      <p:sp>
        <p:nvSpPr>
          <p:cNvPr id="274" name="Google Shape;274;p51"/>
          <p:cNvSpPr txBox="1"/>
          <p:nvPr/>
        </p:nvSpPr>
        <p:spPr>
          <a:xfrm>
            <a:off x="704675" y="939025"/>
            <a:ext cx="2943600" cy="615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b="1" lang="en" sz="2800" u="sng">
                <a:solidFill>
                  <a:schemeClr val="lt2"/>
                </a:solidFill>
                <a:latin typeface="Times New Roman"/>
                <a:ea typeface="Times New Roman"/>
                <a:cs typeface="Times New Roman"/>
                <a:sym typeface="Times New Roman"/>
                <a:hlinkClick r:id="rId5">
                  <a:extLst>
                    <a:ext uri="{A12FA001-AC4F-418D-AE19-62706E023703}">
                      <ahyp:hlinkClr val="tx"/>
                    </a:ext>
                  </a:extLst>
                </a:hlinkClick>
              </a:rPr>
              <a:t>Arduino Uno</a:t>
            </a:r>
            <a:endParaRPr b="1" sz="2400" u="sng">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52"/>
          <p:cNvSpPr txBox="1"/>
          <p:nvPr>
            <p:ph idx="4294967295" type="title"/>
          </p:nvPr>
        </p:nvSpPr>
        <p:spPr>
          <a:xfrm>
            <a:off x="3042150" y="406400"/>
            <a:ext cx="3059700" cy="554100"/>
          </a:xfrm>
          <a:prstGeom prst="rect">
            <a:avLst/>
          </a:prstGeom>
        </p:spPr>
        <p:txBody>
          <a:bodyPr anchorCtr="0" anchor="t" bIns="91425" lIns="91425" spcFirstLastPara="1" rIns="91425" wrap="square" tIns="91425">
            <a:spAutoFit/>
          </a:bodyPr>
          <a:lstStyle/>
          <a:p>
            <a:pPr indent="0" lvl="0" marL="0" rtl="0" algn="l">
              <a:lnSpc>
                <a:spcPct val="115000"/>
              </a:lnSpc>
              <a:spcBef>
                <a:spcPts val="1500"/>
              </a:spcBef>
              <a:spcAft>
                <a:spcPts val="800"/>
              </a:spcAft>
              <a:buNone/>
            </a:pPr>
            <a:r>
              <a:rPr lang="en" sz="2200">
                <a:solidFill>
                  <a:schemeClr val="lt2"/>
                </a:solidFill>
              </a:rPr>
              <a:t> </a:t>
            </a:r>
            <a:r>
              <a:rPr lang="en" sz="2400" u="sng">
                <a:solidFill>
                  <a:schemeClr val="lt2"/>
                </a:solidFill>
              </a:rPr>
              <a:t>ARDUINO NANO</a:t>
            </a:r>
            <a:r>
              <a:rPr lang="en" sz="2400" u="sng"/>
              <a:t> </a:t>
            </a:r>
            <a:endParaRPr/>
          </a:p>
        </p:txBody>
      </p:sp>
      <p:sp>
        <p:nvSpPr>
          <p:cNvPr id="280" name="Google Shape;280;p52"/>
          <p:cNvSpPr txBox="1"/>
          <p:nvPr>
            <p:ph idx="1" type="body"/>
          </p:nvPr>
        </p:nvSpPr>
        <p:spPr>
          <a:xfrm>
            <a:off x="406400" y="1326450"/>
            <a:ext cx="4224900" cy="25245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333333"/>
                </a:solidFill>
                <a:highlight>
                  <a:srgbClr val="FFFFFF"/>
                </a:highlight>
                <a:latin typeface="Times New Roman"/>
                <a:ea typeface="Times New Roman"/>
                <a:cs typeface="Times New Roman"/>
                <a:sym typeface="Times New Roman"/>
              </a:rPr>
              <a:t>The Arduino Nano is a small Arduino board based on ATmega328 or ATmega628 Microcontroller. The connectivity is the same as the Arduino UNO board.</a:t>
            </a:r>
            <a:endParaRPr>
              <a:solidFill>
                <a:srgbClr val="333333"/>
              </a:solidFill>
              <a:highlight>
                <a:srgbClr val="FFFFFF"/>
              </a:highlight>
              <a:latin typeface="Times New Roman"/>
              <a:ea typeface="Times New Roman"/>
              <a:cs typeface="Times New Roman"/>
              <a:sym typeface="Times New Roman"/>
            </a:endParaRPr>
          </a:p>
          <a:p>
            <a:pPr indent="0" lvl="0" marL="0" marR="25400" rtl="0" algn="l">
              <a:lnSpc>
                <a:spcPct val="156000"/>
              </a:lnSpc>
              <a:spcBef>
                <a:spcPts val="1500"/>
              </a:spcBef>
              <a:spcAft>
                <a:spcPts val="1200"/>
              </a:spcAft>
              <a:buNone/>
            </a:pPr>
            <a:r>
              <a:rPr lang="en">
                <a:solidFill>
                  <a:srgbClr val="333333"/>
                </a:solidFill>
                <a:highlight>
                  <a:srgbClr val="FFFFFF"/>
                </a:highlight>
                <a:latin typeface="Times New Roman"/>
                <a:ea typeface="Times New Roman"/>
                <a:cs typeface="Times New Roman"/>
                <a:sym typeface="Times New Roman"/>
              </a:rPr>
              <a:t>The</a:t>
            </a:r>
            <a:r>
              <a:rPr lang="en">
                <a:solidFill>
                  <a:srgbClr val="333333"/>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a:solidFill>
                  <a:srgbClr val="FF0000"/>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Arduino Nano</a:t>
            </a:r>
            <a:r>
              <a:rPr lang="en">
                <a:solidFill>
                  <a:srgbClr val="333333"/>
                </a:solidFill>
                <a:highlight>
                  <a:srgbClr val="FFFFFF"/>
                </a:highlight>
                <a:latin typeface="Times New Roman"/>
                <a:ea typeface="Times New Roman"/>
                <a:cs typeface="Times New Roman"/>
                <a:sym typeface="Times New Roman"/>
              </a:rPr>
              <a:t> includes an I/O pin set of 14 digital pins and 8 analog pins. It also includes 6 Power pins and 2 Reset pins.</a:t>
            </a:r>
            <a:endParaRPr sz="1800">
              <a:solidFill>
                <a:schemeClr val="dk1"/>
              </a:solidFill>
              <a:latin typeface="Times New Roman"/>
              <a:ea typeface="Times New Roman"/>
              <a:cs typeface="Times New Roman"/>
              <a:sym typeface="Times New Roman"/>
            </a:endParaRPr>
          </a:p>
        </p:txBody>
      </p:sp>
      <p:pic>
        <p:nvPicPr>
          <p:cNvPr id="281" name="Google Shape;281;p52"/>
          <p:cNvPicPr preferRelativeResize="0"/>
          <p:nvPr/>
        </p:nvPicPr>
        <p:blipFill>
          <a:blip r:embed="rId5">
            <a:alphaModFix/>
          </a:blip>
          <a:stretch>
            <a:fillRect/>
          </a:stretch>
        </p:blipFill>
        <p:spPr>
          <a:xfrm>
            <a:off x="4835825" y="1766825"/>
            <a:ext cx="3904475" cy="177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53"/>
          <p:cNvSpPr txBox="1"/>
          <p:nvPr>
            <p:ph type="title"/>
          </p:nvPr>
        </p:nvSpPr>
        <p:spPr>
          <a:xfrm>
            <a:off x="2904750" y="229075"/>
            <a:ext cx="3334500" cy="615600"/>
          </a:xfrm>
          <a:prstGeom prst="rect">
            <a:avLst/>
          </a:prstGeom>
        </p:spPr>
        <p:txBody>
          <a:bodyPr anchorCtr="0" anchor="t" bIns="91425" lIns="91425" spcFirstLastPara="1" rIns="91425" wrap="square" tIns="91425">
            <a:spAutoFit/>
          </a:bodyPr>
          <a:lstStyle/>
          <a:p>
            <a:pPr indent="0" lvl="0" marL="0" rtl="0" algn="l">
              <a:lnSpc>
                <a:spcPct val="115000"/>
              </a:lnSpc>
              <a:spcBef>
                <a:spcPts val="1500"/>
              </a:spcBef>
              <a:spcAft>
                <a:spcPts val="800"/>
              </a:spcAft>
              <a:buNone/>
            </a:pPr>
            <a:r>
              <a:rPr lang="en" sz="2800">
                <a:highlight>
                  <a:srgbClr val="FFFFFF"/>
                </a:highlight>
                <a:latin typeface="Montserrat Black"/>
                <a:ea typeface="Montserrat Black"/>
                <a:cs typeface="Montserrat Black"/>
                <a:sym typeface="Montserrat Black"/>
              </a:rPr>
              <a:t>Arduino Mega</a:t>
            </a:r>
            <a:endParaRPr sz="1800">
              <a:latin typeface="Montserrat Black"/>
              <a:ea typeface="Montserrat Black"/>
              <a:cs typeface="Montserrat Black"/>
              <a:sym typeface="Montserrat Black"/>
            </a:endParaRPr>
          </a:p>
        </p:txBody>
      </p:sp>
      <p:sp>
        <p:nvSpPr>
          <p:cNvPr id="287" name="Google Shape;287;p53"/>
          <p:cNvSpPr txBox="1"/>
          <p:nvPr>
            <p:ph idx="1" type="body"/>
          </p:nvPr>
        </p:nvSpPr>
        <p:spPr>
          <a:xfrm>
            <a:off x="0" y="920875"/>
            <a:ext cx="5065200" cy="3897300"/>
          </a:xfrm>
          <a:prstGeom prst="rect">
            <a:avLst/>
          </a:prstGeom>
        </p:spPr>
        <p:txBody>
          <a:bodyPr anchorCtr="0" anchor="t" bIns="91425" lIns="91425" spcFirstLastPara="1" rIns="91425" wrap="square" tIns="91425">
            <a:spAutoFit/>
          </a:bodyPr>
          <a:lstStyle/>
          <a:p>
            <a:pPr indent="-336550" lvl="0" marL="457200" marR="25400" rtl="0" algn="l">
              <a:lnSpc>
                <a:spcPct val="156000"/>
              </a:lnSpc>
              <a:spcBef>
                <a:spcPts val="1200"/>
              </a:spcBef>
              <a:spcAft>
                <a:spcPts val="0"/>
              </a:spcAft>
              <a:buClr>
                <a:schemeClr val="dk1"/>
              </a:buClr>
              <a:buSzPts val="1700"/>
              <a:buFont typeface="Times New Roman"/>
              <a:buChar char="●"/>
            </a:pPr>
            <a:r>
              <a:rPr lang="en" sz="1500">
                <a:solidFill>
                  <a:srgbClr val="333333"/>
                </a:solidFill>
                <a:highlight>
                  <a:srgbClr val="FFFFFF"/>
                </a:highlight>
                <a:latin typeface="Times New Roman"/>
                <a:ea typeface="Times New Roman"/>
                <a:cs typeface="Times New Roman"/>
                <a:sym typeface="Times New Roman"/>
              </a:rPr>
              <a:t>The Arduino Mega is based on ATmega2560 Microcontroller. The ATmega2560 is an 8-bit microcontroller. </a:t>
            </a:r>
            <a:endParaRPr sz="1500">
              <a:solidFill>
                <a:srgbClr val="333333"/>
              </a:solidFill>
              <a:highlight>
                <a:srgbClr val="FFFFFF"/>
              </a:highlight>
              <a:latin typeface="Times New Roman"/>
              <a:ea typeface="Times New Roman"/>
              <a:cs typeface="Times New Roman"/>
              <a:sym typeface="Times New Roman"/>
            </a:endParaRPr>
          </a:p>
          <a:p>
            <a:pPr indent="-336550" lvl="0" marL="457200" marR="25400" rtl="0" algn="l">
              <a:lnSpc>
                <a:spcPct val="156000"/>
              </a:lnSpc>
              <a:spcBef>
                <a:spcPts val="0"/>
              </a:spcBef>
              <a:spcAft>
                <a:spcPts val="0"/>
              </a:spcAft>
              <a:buClr>
                <a:schemeClr val="dk1"/>
              </a:buClr>
              <a:buSzPts val="1700"/>
              <a:buFont typeface="Times New Roman"/>
              <a:buChar char="●"/>
            </a:pPr>
            <a:r>
              <a:rPr lang="en" sz="1500">
                <a:solidFill>
                  <a:srgbClr val="333333"/>
                </a:solidFill>
                <a:highlight>
                  <a:srgbClr val="FFFFFF"/>
                </a:highlight>
                <a:latin typeface="Times New Roman"/>
                <a:ea typeface="Times New Roman"/>
                <a:cs typeface="Times New Roman"/>
                <a:sym typeface="Times New Roman"/>
              </a:rPr>
              <a:t>It has the advantage of working with more memory space.</a:t>
            </a:r>
            <a:endParaRPr>
              <a:solidFill>
                <a:srgbClr val="333333"/>
              </a:solidFill>
              <a:highlight>
                <a:srgbClr val="FFFFFF"/>
              </a:highlight>
              <a:latin typeface="Times New Roman"/>
              <a:ea typeface="Times New Roman"/>
              <a:cs typeface="Times New Roman"/>
              <a:sym typeface="Times New Roman"/>
            </a:endParaRPr>
          </a:p>
          <a:p>
            <a:pPr indent="-336550" lvl="0" marL="457200" marR="25400" rtl="0" algn="l">
              <a:lnSpc>
                <a:spcPct val="156000"/>
              </a:lnSpc>
              <a:spcBef>
                <a:spcPts val="0"/>
              </a:spcBef>
              <a:spcAft>
                <a:spcPts val="0"/>
              </a:spcAft>
              <a:buClr>
                <a:schemeClr val="dk1"/>
              </a:buClr>
              <a:buSzPts val="1700"/>
              <a:buFont typeface="Times New Roman"/>
              <a:buChar char="●"/>
            </a:pPr>
            <a:r>
              <a:rPr lang="en" sz="1500">
                <a:solidFill>
                  <a:srgbClr val="333333"/>
                </a:solidFill>
                <a:highlight>
                  <a:srgbClr val="FFFFFF"/>
                </a:highlight>
                <a:latin typeface="Times New Roman"/>
                <a:ea typeface="Times New Roman"/>
                <a:cs typeface="Times New Roman"/>
                <a:sym typeface="Times New Roman"/>
              </a:rPr>
              <a:t>The Arduino Mega includes 54 I/O digital pins and 16 Analog Input/Output (I/O), ICSP</a:t>
            </a:r>
            <a:r>
              <a:rPr lang="en" sz="1700">
                <a:solidFill>
                  <a:srgbClr val="333333"/>
                </a:solidFill>
                <a:highlight>
                  <a:schemeClr val="lt1"/>
                </a:highlight>
                <a:latin typeface="Times New Roman"/>
                <a:ea typeface="Times New Roman"/>
                <a:cs typeface="Times New Roman"/>
                <a:sym typeface="Times New Roman"/>
              </a:rPr>
              <a:t>(In-Circuit Serial Programming)</a:t>
            </a:r>
            <a:r>
              <a:rPr lang="en" sz="1500">
                <a:solidFill>
                  <a:srgbClr val="333333"/>
                </a:solidFill>
                <a:highlight>
                  <a:srgbClr val="FFFFFF"/>
                </a:highlight>
                <a:latin typeface="Times New Roman"/>
                <a:ea typeface="Times New Roman"/>
                <a:cs typeface="Times New Roman"/>
                <a:sym typeface="Times New Roman"/>
              </a:rPr>
              <a:t> header, a reset button, 4 UART (Universal Asynchronous Reciever/Transmitter) ports, USB connection, and a power jack.</a:t>
            </a:r>
            <a:endParaRPr sz="1800">
              <a:solidFill>
                <a:schemeClr val="dk1"/>
              </a:solidFill>
              <a:latin typeface="Times New Roman"/>
              <a:ea typeface="Times New Roman"/>
              <a:cs typeface="Times New Roman"/>
              <a:sym typeface="Times New Roman"/>
            </a:endParaRPr>
          </a:p>
        </p:txBody>
      </p:sp>
      <p:pic>
        <p:nvPicPr>
          <p:cNvPr id="288" name="Google Shape;288;p53"/>
          <p:cNvPicPr preferRelativeResize="0"/>
          <p:nvPr/>
        </p:nvPicPr>
        <p:blipFill>
          <a:blip r:embed="rId3">
            <a:alphaModFix/>
          </a:blip>
          <a:stretch>
            <a:fillRect/>
          </a:stretch>
        </p:blipFill>
        <p:spPr>
          <a:xfrm>
            <a:off x="5268750" y="1332975"/>
            <a:ext cx="3875251" cy="280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54"/>
          <p:cNvSpPr txBox="1"/>
          <p:nvPr>
            <p:ph type="title"/>
          </p:nvPr>
        </p:nvSpPr>
        <p:spPr>
          <a:xfrm>
            <a:off x="380200" y="1295325"/>
            <a:ext cx="3917700" cy="3186300"/>
          </a:xfrm>
          <a:prstGeom prst="rect">
            <a:avLst/>
          </a:prstGeom>
        </p:spPr>
        <p:txBody>
          <a:bodyPr anchorCtr="0" anchor="t" bIns="91425" lIns="91425" spcFirstLastPara="1" rIns="91425" wrap="square" tIns="91425">
            <a:spAutoFit/>
          </a:bodyPr>
          <a:lstStyle/>
          <a:p>
            <a:pPr indent="-317500" lvl="0" marL="457200" rtl="0" algn="just">
              <a:lnSpc>
                <a:spcPct val="150000"/>
              </a:lnSpc>
              <a:spcBef>
                <a:spcPts val="1200"/>
              </a:spcBef>
              <a:spcAft>
                <a:spcPts val="0"/>
              </a:spcAft>
              <a:buClr>
                <a:schemeClr val="dk1"/>
              </a:buClr>
              <a:buSzPts val="1400"/>
              <a:buFont typeface="Times New Roman"/>
              <a:buChar char="●"/>
            </a:pPr>
            <a:r>
              <a:rPr lang="en" sz="1500">
                <a:solidFill>
                  <a:srgbClr val="333333"/>
                </a:solidFill>
                <a:highlight>
                  <a:srgbClr val="FFFFFF"/>
                </a:highlight>
                <a:latin typeface="Times New Roman"/>
                <a:ea typeface="Times New Roman"/>
                <a:cs typeface="Times New Roman"/>
                <a:sym typeface="Times New Roman"/>
              </a:rPr>
              <a:t>The Arduino Micro is based on the ATmega32U4 Microcontroller.</a:t>
            </a:r>
            <a:endParaRPr sz="1500">
              <a:solidFill>
                <a:srgbClr val="333333"/>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500">
                <a:solidFill>
                  <a:srgbClr val="333333"/>
                </a:solidFill>
                <a:highlight>
                  <a:srgbClr val="FFFFFF"/>
                </a:highlight>
                <a:latin typeface="Times New Roman"/>
                <a:ea typeface="Times New Roman"/>
                <a:cs typeface="Times New Roman"/>
                <a:sym typeface="Times New Roman"/>
              </a:rPr>
              <a:t>It consists of 20 sets of pins. The 7 pins from the set are PWM (Pulse Width Modulation) pins, while 12 pins are analog input pins. The other components on board are reset button,16MHz crystal oscillator, ICSP header, and a micro USB connection.</a:t>
            </a:r>
            <a:endParaRPr sz="1650">
              <a:solidFill>
                <a:schemeClr val="dk1"/>
              </a:solidFill>
              <a:latin typeface="Times New Roman"/>
              <a:ea typeface="Times New Roman"/>
              <a:cs typeface="Times New Roman"/>
              <a:sym typeface="Times New Roman"/>
            </a:endParaRPr>
          </a:p>
        </p:txBody>
      </p:sp>
      <p:pic>
        <p:nvPicPr>
          <p:cNvPr id="294" name="Google Shape;294;p54"/>
          <p:cNvPicPr preferRelativeResize="0"/>
          <p:nvPr/>
        </p:nvPicPr>
        <p:blipFill>
          <a:blip r:embed="rId3">
            <a:alphaModFix/>
          </a:blip>
          <a:stretch>
            <a:fillRect/>
          </a:stretch>
        </p:blipFill>
        <p:spPr>
          <a:xfrm>
            <a:off x="4912600" y="1848225"/>
            <a:ext cx="3969575" cy="1891200"/>
          </a:xfrm>
          <a:prstGeom prst="rect">
            <a:avLst/>
          </a:prstGeom>
          <a:noFill/>
          <a:ln>
            <a:noFill/>
          </a:ln>
        </p:spPr>
      </p:pic>
      <p:sp>
        <p:nvSpPr>
          <p:cNvPr id="295" name="Google Shape;295;p54"/>
          <p:cNvSpPr txBox="1"/>
          <p:nvPr/>
        </p:nvSpPr>
        <p:spPr>
          <a:xfrm>
            <a:off x="2794875" y="328800"/>
            <a:ext cx="36873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500"/>
              </a:spcBef>
              <a:spcAft>
                <a:spcPts val="800"/>
              </a:spcAft>
              <a:buNone/>
            </a:pPr>
            <a:r>
              <a:rPr lang="en" sz="3000">
                <a:solidFill>
                  <a:schemeClr val="lt2"/>
                </a:solidFill>
                <a:highlight>
                  <a:schemeClr val="lt1"/>
                </a:highlight>
                <a:latin typeface="Montserrat Black"/>
                <a:ea typeface="Montserrat Black"/>
                <a:cs typeface="Montserrat Black"/>
                <a:sym typeface="Montserrat Black"/>
              </a:rPr>
              <a:t> Arduino Micro</a:t>
            </a:r>
            <a:endParaRPr sz="3000">
              <a:latin typeface="Montserrat Black"/>
              <a:ea typeface="Montserrat Black"/>
              <a:cs typeface="Montserrat Black"/>
              <a:sym typeface="Montserrat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7"/>
          <p:cNvPicPr preferRelativeResize="0"/>
          <p:nvPr/>
        </p:nvPicPr>
        <p:blipFill>
          <a:blip r:embed="rId3">
            <a:alphaModFix amt="29000"/>
          </a:blip>
          <a:stretch>
            <a:fillRect/>
          </a:stretch>
        </p:blipFill>
        <p:spPr>
          <a:xfrm>
            <a:off x="-1" y="35416"/>
            <a:ext cx="9144000" cy="5072709"/>
          </a:xfrm>
          <a:prstGeom prst="rect">
            <a:avLst/>
          </a:prstGeom>
          <a:noFill/>
          <a:ln>
            <a:noFill/>
          </a:ln>
        </p:spPr>
      </p:pic>
      <p:sp>
        <p:nvSpPr>
          <p:cNvPr id="163" name="Google Shape;163;p37"/>
          <p:cNvSpPr txBox="1"/>
          <p:nvPr>
            <p:ph type="ctrTitle"/>
          </p:nvPr>
        </p:nvSpPr>
        <p:spPr>
          <a:xfrm>
            <a:off x="2175900" y="2868475"/>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Arduino Basics</a:t>
            </a:r>
            <a:endParaRPr/>
          </a:p>
        </p:txBody>
      </p:sp>
      <p:sp>
        <p:nvSpPr>
          <p:cNvPr id="164" name="Google Shape;164;p37"/>
          <p:cNvSpPr txBox="1"/>
          <p:nvPr>
            <p:ph type="ctrTitle"/>
          </p:nvPr>
        </p:nvSpPr>
        <p:spPr>
          <a:xfrm>
            <a:off x="2790113" y="24799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Workshop on</a:t>
            </a:r>
            <a:endParaRPr b="0" sz="2200">
              <a:latin typeface="Montserrat ExtraLight"/>
              <a:ea typeface="Montserrat ExtraLight"/>
              <a:cs typeface="Montserrat ExtraLight"/>
              <a:sym typeface="Montserrat ExtraLight"/>
            </a:endParaRPr>
          </a:p>
        </p:txBody>
      </p:sp>
      <p:pic>
        <p:nvPicPr>
          <p:cNvPr id="165" name="Google Shape;165;p37"/>
          <p:cNvPicPr preferRelativeResize="0"/>
          <p:nvPr/>
        </p:nvPicPr>
        <p:blipFill>
          <a:blip r:embed="rId4">
            <a:alphaModFix/>
          </a:blip>
          <a:stretch>
            <a:fillRect/>
          </a:stretch>
        </p:blipFill>
        <p:spPr>
          <a:xfrm>
            <a:off x="2908502" y="1265750"/>
            <a:ext cx="970575" cy="1024323"/>
          </a:xfrm>
          <a:prstGeom prst="rect">
            <a:avLst/>
          </a:prstGeom>
          <a:noFill/>
          <a:ln>
            <a:noFill/>
          </a:ln>
        </p:spPr>
      </p:pic>
      <p:pic>
        <p:nvPicPr>
          <p:cNvPr id="166" name="Google Shape;166;p37"/>
          <p:cNvPicPr preferRelativeResize="0"/>
          <p:nvPr/>
        </p:nvPicPr>
        <p:blipFill>
          <a:blip r:embed="rId5">
            <a:alphaModFix/>
          </a:blip>
          <a:stretch>
            <a:fillRect/>
          </a:stretch>
        </p:blipFill>
        <p:spPr>
          <a:xfrm>
            <a:off x="4809750" y="1341950"/>
            <a:ext cx="969264" cy="8778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5"/>
          <p:cNvSpPr txBox="1"/>
          <p:nvPr>
            <p:ph type="title"/>
          </p:nvPr>
        </p:nvSpPr>
        <p:spPr>
          <a:xfrm>
            <a:off x="2647500" y="654250"/>
            <a:ext cx="3849000" cy="646500"/>
          </a:xfrm>
          <a:prstGeom prst="rect">
            <a:avLst/>
          </a:prstGeom>
        </p:spPr>
        <p:txBody>
          <a:bodyPr anchorCtr="0" anchor="b" bIns="91425" lIns="91425" spcFirstLastPara="1" rIns="91425" wrap="square" tIns="91425">
            <a:spAutoFit/>
          </a:bodyPr>
          <a:lstStyle/>
          <a:p>
            <a:pPr indent="0" lvl="0" marL="0" rtl="0" algn="l">
              <a:lnSpc>
                <a:spcPct val="115000"/>
              </a:lnSpc>
              <a:spcBef>
                <a:spcPts val="1500"/>
              </a:spcBef>
              <a:spcAft>
                <a:spcPts val="800"/>
              </a:spcAft>
              <a:buNone/>
            </a:pPr>
            <a:r>
              <a:rPr lang="en" sz="3000">
                <a:solidFill>
                  <a:schemeClr val="lt2"/>
                </a:solidFill>
                <a:latin typeface="Impact"/>
                <a:ea typeface="Impact"/>
                <a:cs typeface="Impact"/>
                <a:sym typeface="Impact"/>
              </a:rPr>
              <a:t>ABOUT THE </a:t>
            </a:r>
            <a:r>
              <a:rPr lang="en" sz="3000">
                <a:solidFill>
                  <a:schemeClr val="lt2"/>
                </a:solidFill>
                <a:uFill>
                  <a:noFill/>
                </a:uFill>
                <a:latin typeface="Impact"/>
                <a:ea typeface="Impact"/>
                <a:cs typeface="Impact"/>
                <a:sym typeface="Impact"/>
                <a:hlinkClick r:id="rId3">
                  <a:extLst>
                    <a:ext uri="{A12FA001-AC4F-418D-AE19-62706E023703}">
                      <ahyp:hlinkClr val="tx"/>
                    </a:ext>
                  </a:extLst>
                </a:hlinkClick>
              </a:rPr>
              <a:t>ARDUINO IDE</a:t>
            </a:r>
            <a:endParaRPr b="1">
              <a:latin typeface="Times New Roman"/>
              <a:ea typeface="Times New Roman"/>
              <a:cs typeface="Times New Roman"/>
              <a:sym typeface="Times New Roman"/>
            </a:endParaRPr>
          </a:p>
        </p:txBody>
      </p:sp>
      <p:sp>
        <p:nvSpPr>
          <p:cNvPr id="301" name="Google Shape;301;p55"/>
          <p:cNvSpPr txBox="1"/>
          <p:nvPr>
            <p:ph idx="1" type="body"/>
          </p:nvPr>
        </p:nvSpPr>
        <p:spPr>
          <a:xfrm>
            <a:off x="2402550" y="1806975"/>
            <a:ext cx="4338900" cy="2288400"/>
          </a:xfrm>
          <a:prstGeom prst="rect">
            <a:avLst/>
          </a:prstGeom>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lt1"/>
                </a:solidFill>
                <a:latin typeface="Times New Roman"/>
                <a:ea typeface="Times New Roman"/>
                <a:cs typeface="Times New Roman"/>
                <a:sym typeface="Times New Roman"/>
              </a:rPr>
              <a:t>After knowing the hardware of Arduino, you will require software and programming to make your Arduino come to life and allow it to interact with various sensors and shields.</a:t>
            </a:r>
            <a:endParaRPr sz="1500">
              <a:solidFill>
                <a:schemeClr val="lt1"/>
              </a:solidFill>
              <a:latin typeface="Times New Roman"/>
              <a:ea typeface="Times New Roman"/>
              <a:cs typeface="Times New Roman"/>
              <a:sym typeface="Times New Roman"/>
            </a:endParaRPr>
          </a:p>
          <a:p>
            <a:pPr indent="0" lvl="0" marL="0" rtl="0" algn="l">
              <a:lnSpc>
                <a:spcPct val="150000"/>
              </a:lnSpc>
              <a:spcBef>
                <a:spcPts val="1100"/>
              </a:spcBef>
              <a:spcAft>
                <a:spcPts val="1100"/>
              </a:spcAft>
              <a:buNone/>
            </a:pPr>
            <a:r>
              <a:rPr lang="en" sz="1500">
                <a:solidFill>
                  <a:schemeClr val="lt1"/>
                </a:solidFill>
                <a:latin typeface="Times New Roman"/>
                <a:ea typeface="Times New Roman"/>
                <a:cs typeface="Times New Roman"/>
                <a:sym typeface="Times New Roman"/>
              </a:rPr>
              <a:t>To program your Arduino, you will require the </a:t>
            </a:r>
            <a:r>
              <a:rPr lang="en" sz="15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Arduino IDE software.</a:t>
            </a:r>
            <a:endParaRPr/>
          </a:p>
        </p:txBody>
      </p:sp>
      <p:cxnSp>
        <p:nvCxnSpPr>
          <p:cNvPr id="302" name="Google Shape;302;p55"/>
          <p:cNvCxnSpPr/>
          <p:nvPr/>
        </p:nvCxnSpPr>
        <p:spPr>
          <a:xfrm flipH="1" rot="10800000">
            <a:off x="2841850" y="1346625"/>
            <a:ext cx="3374100" cy="234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6"/>
          <p:cNvSpPr txBox="1"/>
          <p:nvPr>
            <p:ph type="title"/>
          </p:nvPr>
        </p:nvSpPr>
        <p:spPr>
          <a:xfrm>
            <a:off x="1135175" y="1435625"/>
            <a:ext cx="5394000" cy="2839800"/>
          </a:xfrm>
          <a:prstGeom prst="rect">
            <a:avLst/>
          </a:prstGeom>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This software can be used with any Arduino board like our Arduino Nano, Arduino UNO, etc. The environment is written in Java and based on processing and other open-source software.</a:t>
            </a:r>
            <a:endParaRPr sz="1500">
              <a:solidFill>
                <a:schemeClr val="lt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This program uses a simplified version of C with syntax highlighting and other features which makes it easier to learn to program which is perfect for beginners to learn programming and coding!</a:t>
            </a:r>
            <a:endParaRPr sz="1500"/>
          </a:p>
        </p:txBody>
      </p:sp>
      <p:sp>
        <p:nvSpPr>
          <p:cNvPr id="308" name="Google Shape;308;p56"/>
          <p:cNvSpPr txBox="1"/>
          <p:nvPr/>
        </p:nvSpPr>
        <p:spPr>
          <a:xfrm>
            <a:off x="2246850" y="360125"/>
            <a:ext cx="4650300" cy="569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1200"/>
              </a:spcBef>
              <a:spcAft>
                <a:spcPts val="1200"/>
              </a:spcAft>
              <a:buNone/>
            </a:pPr>
            <a:r>
              <a:rPr lang="en" sz="2500">
                <a:solidFill>
                  <a:schemeClr val="lt2"/>
                </a:solidFill>
                <a:latin typeface="Montserrat ExtraBold"/>
                <a:ea typeface="Montserrat ExtraBold"/>
                <a:cs typeface="Montserrat ExtraBold"/>
                <a:sym typeface="Montserrat ExtraBold"/>
              </a:rPr>
              <a:t>Arduino IDE software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7"/>
          <p:cNvSpPr txBox="1"/>
          <p:nvPr>
            <p:ph type="title"/>
          </p:nvPr>
        </p:nvSpPr>
        <p:spPr>
          <a:xfrm>
            <a:off x="1290450" y="421575"/>
            <a:ext cx="4629300" cy="554100"/>
          </a:xfrm>
          <a:prstGeom prst="rect">
            <a:avLst/>
          </a:prstGeom>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b="1" lang="en">
                <a:solidFill>
                  <a:schemeClr val="lt2"/>
                </a:solidFill>
                <a:latin typeface="Times New Roman"/>
                <a:ea typeface="Times New Roman"/>
                <a:cs typeface="Times New Roman"/>
                <a:sym typeface="Times New Roman"/>
              </a:rPr>
              <a:t>APPLICATION OF ARDUINO</a:t>
            </a:r>
            <a:endParaRPr/>
          </a:p>
        </p:txBody>
      </p:sp>
      <p:sp>
        <p:nvSpPr>
          <p:cNvPr id="314" name="Google Shape;314;p57"/>
          <p:cNvSpPr txBox="1"/>
          <p:nvPr>
            <p:ph idx="1" type="subTitle"/>
          </p:nvPr>
        </p:nvSpPr>
        <p:spPr>
          <a:xfrm>
            <a:off x="536275" y="1597800"/>
            <a:ext cx="2438700" cy="2416500"/>
          </a:xfrm>
          <a:prstGeom prst="rect">
            <a:avLst/>
          </a:prstGeom>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en" sz="1450">
                <a:latin typeface="Times New Roman"/>
                <a:ea typeface="Times New Roman"/>
                <a:cs typeface="Times New Roman"/>
                <a:sym typeface="Times New Roman"/>
              </a:rPr>
              <a:t>The Arduino boards can work as a stand-alone project and can be interfaced with other Arduino boards or Raspberry Pi boards. Arduino UNO board is used in the following applications:</a:t>
            </a:r>
            <a:endParaRPr/>
          </a:p>
        </p:txBody>
      </p:sp>
      <p:sp>
        <p:nvSpPr>
          <p:cNvPr id="315" name="Google Shape;315;p57"/>
          <p:cNvSpPr txBox="1"/>
          <p:nvPr/>
        </p:nvSpPr>
        <p:spPr>
          <a:xfrm>
            <a:off x="4055300" y="1095600"/>
            <a:ext cx="2505300" cy="3420900"/>
          </a:xfrm>
          <a:prstGeom prst="rect">
            <a:avLst/>
          </a:prstGeom>
          <a:noFill/>
          <a:ln>
            <a:noFill/>
          </a:ln>
        </p:spPr>
        <p:txBody>
          <a:bodyPr anchorCtr="0" anchor="t" bIns="91425" lIns="91425" spcFirstLastPara="1" rIns="91425" wrap="square" tIns="91425">
            <a:spAutoFit/>
          </a:bodyPr>
          <a:lstStyle/>
          <a:p>
            <a:pPr indent="-320675" lvl="0" marL="457200" rtl="0" algn="l">
              <a:lnSpc>
                <a:spcPct val="150000"/>
              </a:lnSpc>
              <a:spcBef>
                <a:spcPts val="0"/>
              </a:spcBef>
              <a:spcAft>
                <a:spcPts val="0"/>
              </a:spcAft>
              <a:buClr>
                <a:schemeClr val="lt1"/>
              </a:buClr>
              <a:buSzPts val="1450"/>
              <a:buFont typeface="Times New Roman"/>
              <a:buChar char="●"/>
            </a:pPr>
            <a:r>
              <a:rPr lang="en" sz="1450">
                <a:solidFill>
                  <a:schemeClr val="lt1"/>
                </a:solidFill>
                <a:latin typeface="Times New Roman"/>
                <a:ea typeface="Times New Roman"/>
                <a:cs typeface="Times New Roman"/>
                <a:sym typeface="Times New Roman"/>
              </a:rPr>
              <a:t>Weighing Machines</a:t>
            </a:r>
            <a:endParaRPr sz="1450">
              <a:solidFill>
                <a:schemeClr val="lt1"/>
              </a:solidFill>
              <a:latin typeface="Times New Roman"/>
              <a:ea typeface="Times New Roman"/>
              <a:cs typeface="Times New Roman"/>
              <a:sym typeface="Times New Roman"/>
            </a:endParaRPr>
          </a:p>
          <a:p>
            <a:pPr indent="-320675" lvl="0" marL="457200" rtl="0" algn="l">
              <a:lnSpc>
                <a:spcPct val="150000"/>
              </a:lnSpc>
              <a:spcBef>
                <a:spcPts val="0"/>
              </a:spcBef>
              <a:spcAft>
                <a:spcPts val="0"/>
              </a:spcAft>
              <a:buClr>
                <a:schemeClr val="lt1"/>
              </a:buClr>
              <a:buSzPts val="1450"/>
              <a:buFont typeface="Times New Roman"/>
              <a:buChar char="●"/>
            </a:pPr>
            <a:r>
              <a:rPr lang="en" sz="1450">
                <a:solidFill>
                  <a:schemeClr val="lt1"/>
                </a:solidFill>
                <a:latin typeface="Times New Roman"/>
                <a:ea typeface="Times New Roman"/>
                <a:cs typeface="Times New Roman"/>
                <a:sym typeface="Times New Roman"/>
              </a:rPr>
              <a:t>Traffic Light Countdown Timer</a:t>
            </a:r>
            <a:endParaRPr sz="1450">
              <a:solidFill>
                <a:schemeClr val="lt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lt1"/>
              </a:buClr>
              <a:buSzPts val="1400"/>
              <a:buChar char="●"/>
            </a:pPr>
            <a:r>
              <a:rPr lang="en" sz="1450">
                <a:solidFill>
                  <a:schemeClr val="lt1"/>
                </a:solidFill>
                <a:latin typeface="Times New Roman"/>
                <a:ea typeface="Times New Roman"/>
                <a:cs typeface="Times New Roman"/>
                <a:sym typeface="Times New Roman"/>
              </a:rPr>
              <a:t>Parking Lot Counter</a:t>
            </a:r>
            <a:endParaRPr sz="1450">
              <a:solidFill>
                <a:schemeClr val="lt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lt1"/>
              </a:buClr>
              <a:buSzPts val="1400"/>
              <a:buChar char="●"/>
            </a:pPr>
            <a:r>
              <a:rPr lang="en" sz="1450">
                <a:solidFill>
                  <a:schemeClr val="lt1"/>
                </a:solidFill>
                <a:latin typeface="Times New Roman"/>
                <a:ea typeface="Times New Roman"/>
                <a:cs typeface="Times New Roman"/>
                <a:sym typeface="Times New Roman"/>
              </a:rPr>
              <a:t>Embedded systems</a:t>
            </a:r>
            <a:endParaRPr sz="1450">
              <a:solidFill>
                <a:schemeClr val="lt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lt1"/>
              </a:buClr>
              <a:buSzPts val="1400"/>
              <a:buChar char="●"/>
            </a:pPr>
            <a:r>
              <a:rPr lang="en" sz="1450">
                <a:solidFill>
                  <a:schemeClr val="lt1"/>
                </a:solidFill>
                <a:latin typeface="Times New Roman"/>
                <a:ea typeface="Times New Roman"/>
                <a:cs typeface="Times New Roman"/>
                <a:sym typeface="Times New Roman"/>
              </a:rPr>
              <a:t>Home Automation</a:t>
            </a:r>
            <a:endParaRPr sz="1450">
              <a:solidFill>
                <a:schemeClr val="lt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lt1"/>
              </a:buClr>
              <a:buSzPts val="1400"/>
              <a:buChar char="●"/>
            </a:pPr>
            <a:r>
              <a:rPr lang="en" sz="1450">
                <a:solidFill>
                  <a:schemeClr val="lt1"/>
                </a:solidFill>
                <a:latin typeface="Times New Roman"/>
                <a:ea typeface="Times New Roman"/>
                <a:cs typeface="Times New Roman"/>
                <a:sym typeface="Times New Roman"/>
              </a:rPr>
              <a:t>Industrial Automation</a:t>
            </a:r>
            <a:endParaRPr sz="1450">
              <a:solidFill>
                <a:schemeClr val="lt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lt1"/>
              </a:buClr>
              <a:buSzPts val="1400"/>
              <a:buChar char="●"/>
            </a:pPr>
            <a:r>
              <a:rPr lang="en" sz="1450">
                <a:solidFill>
                  <a:schemeClr val="lt1"/>
                </a:solidFill>
                <a:latin typeface="Times New Roman"/>
                <a:ea typeface="Times New Roman"/>
                <a:cs typeface="Times New Roman"/>
                <a:sym typeface="Times New Roman"/>
              </a:rPr>
              <a:t>Medical Instrument</a:t>
            </a:r>
            <a:endParaRPr sz="1450">
              <a:solidFill>
                <a:schemeClr val="lt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lt1"/>
              </a:buClr>
              <a:buSzPts val="1400"/>
              <a:buChar char="●"/>
            </a:pPr>
            <a:r>
              <a:rPr lang="en" sz="1450">
                <a:solidFill>
                  <a:schemeClr val="lt1"/>
                </a:solidFill>
                <a:latin typeface="Times New Roman"/>
                <a:ea typeface="Times New Roman"/>
                <a:cs typeface="Times New Roman"/>
                <a:sym typeface="Times New Roman"/>
              </a:rPr>
              <a:t>Emergency Light for Railways</a:t>
            </a:r>
            <a:endParaRPr>
              <a:latin typeface="Montserrat"/>
              <a:ea typeface="Montserrat"/>
              <a:cs typeface="Montserrat"/>
              <a:sym typeface="Montserrat"/>
            </a:endParaRPr>
          </a:p>
        </p:txBody>
      </p:sp>
      <p:cxnSp>
        <p:nvCxnSpPr>
          <p:cNvPr id="316" name="Google Shape;316;p57"/>
          <p:cNvCxnSpPr/>
          <p:nvPr/>
        </p:nvCxnSpPr>
        <p:spPr>
          <a:xfrm>
            <a:off x="3593400" y="1197800"/>
            <a:ext cx="23400" cy="3358500"/>
          </a:xfrm>
          <a:prstGeom prst="straightConnector1">
            <a:avLst/>
          </a:prstGeom>
          <a:noFill/>
          <a:ln cap="flat" cmpd="sng" w="9525">
            <a:solidFill>
              <a:srgbClr val="FF99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20" name="Shape 320"/>
        <p:cNvGrpSpPr/>
        <p:nvPr/>
      </p:nvGrpSpPr>
      <p:grpSpPr>
        <a:xfrm>
          <a:off x="0" y="0"/>
          <a:ext cx="0" cy="0"/>
          <a:chOff x="0" y="0"/>
          <a:chExt cx="0" cy="0"/>
        </a:xfrm>
      </p:grpSpPr>
      <p:sp>
        <p:nvSpPr>
          <p:cNvPr id="321" name="Google Shape;321;p58"/>
          <p:cNvSpPr txBox="1"/>
          <p:nvPr/>
        </p:nvSpPr>
        <p:spPr>
          <a:xfrm>
            <a:off x="2215600" y="1709850"/>
            <a:ext cx="4605900" cy="17238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5000">
                <a:solidFill>
                  <a:srgbClr val="990000"/>
                </a:solidFill>
                <a:latin typeface="Impact"/>
                <a:ea typeface="Impact"/>
                <a:cs typeface="Impact"/>
                <a:sym typeface="Impact"/>
              </a:rPr>
              <a:t>Arduino Board Description</a:t>
            </a:r>
            <a:endParaRPr b="1" sz="5000">
              <a:solidFill>
                <a:srgbClr val="990000"/>
              </a:solidFill>
              <a:latin typeface="Impact"/>
              <a:ea typeface="Impact"/>
              <a:cs typeface="Impact"/>
              <a:sym typeface="Impac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9"/>
          <p:cNvSpPr txBox="1"/>
          <p:nvPr>
            <p:ph type="title"/>
          </p:nvPr>
        </p:nvSpPr>
        <p:spPr>
          <a:xfrm>
            <a:off x="1031925" y="445025"/>
            <a:ext cx="2182200" cy="19086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800">
                <a:latin typeface="Montserrat Black"/>
                <a:ea typeface="Montserrat Black"/>
                <a:cs typeface="Montserrat Black"/>
                <a:sym typeface="Montserrat Black"/>
              </a:rPr>
              <a:t>EVERY ARDUINO BOARD Contains</a:t>
            </a:r>
            <a:endParaRPr sz="2800">
              <a:latin typeface="Montserrat Black"/>
              <a:ea typeface="Montserrat Black"/>
              <a:cs typeface="Montserrat Black"/>
              <a:sym typeface="Montserrat Black"/>
            </a:endParaRPr>
          </a:p>
        </p:txBody>
      </p:sp>
      <p:sp>
        <p:nvSpPr>
          <p:cNvPr id="327" name="Google Shape;327;p59"/>
          <p:cNvSpPr txBox="1"/>
          <p:nvPr/>
        </p:nvSpPr>
        <p:spPr>
          <a:xfrm>
            <a:off x="4061225" y="289050"/>
            <a:ext cx="4192200" cy="4602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Times New Roman"/>
              <a:buAutoNum type="arabicPeriod"/>
            </a:pPr>
            <a:r>
              <a:rPr b="1" lang="en">
                <a:solidFill>
                  <a:schemeClr val="lt2"/>
                </a:solidFill>
                <a:latin typeface="Times New Roman"/>
                <a:ea typeface="Times New Roman"/>
                <a:cs typeface="Times New Roman"/>
                <a:sym typeface="Times New Roman"/>
              </a:rPr>
              <a:t>Microcontroller</a:t>
            </a:r>
            <a:r>
              <a:rPr lang="en">
                <a:solidFill>
                  <a:schemeClr val="lt1"/>
                </a:solidFill>
                <a:latin typeface="Times New Roman"/>
                <a:ea typeface="Times New Roman"/>
                <a:cs typeface="Times New Roman"/>
                <a:sym typeface="Times New Roman"/>
              </a:rPr>
              <a:t> – Act as the Brain of the Arduino board. Arduino generally uses the </a:t>
            </a:r>
            <a:r>
              <a:rPr lang="en">
                <a:solidFill>
                  <a:srgbClr val="FFFF00"/>
                </a:solidFill>
                <a:latin typeface="Times New Roman"/>
                <a:ea typeface="Times New Roman"/>
                <a:cs typeface="Times New Roman"/>
                <a:sym typeface="Times New Roman"/>
              </a:rPr>
              <a:t>ATmega</a:t>
            </a:r>
            <a:r>
              <a:rPr lang="en">
                <a:solidFill>
                  <a:schemeClr val="lt1"/>
                </a:solidFill>
                <a:latin typeface="Times New Roman"/>
                <a:ea typeface="Times New Roman"/>
                <a:cs typeface="Times New Roman"/>
                <a:sym typeface="Times New Roman"/>
              </a:rPr>
              <a:t> microcontroller produced by ATMEL.</a:t>
            </a:r>
            <a:br>
              <a:rPr lang="en">
                <a:solidFill>
                  <a:schemeClr val="lt1"/>
                </a:solidFill>
                <a:latin typeface="Times New Roman"/>
                <a:ea typeface="Times New Roman"/>
                <a:cs typeface="Times New Roman"/>
                <a:sym typeface="Times New Roman"/>
              </a:rPr>
            </a:br>
            <a:endParaRPr>
              <a:solidFill>
                <a:schemeClr val="lt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lt1"/>
              </a:buClr>
              <a:buSzPts val="1400"/>
              <a:buFont typeface="Times New Roman"/>
              <a:buAutoNum type="arabicPeriod"/>
            </a:pPr>
            <a:r>
              <a:rPr b="1" lang="en">
                <a:solidFill>
                  <a:schemeClr val="lt2"/>
                </a:solidFill>
                <a:latin typeface="Times New Roman"/>
                <a:ea typeface="Times New Roman"/>
                <a:cs typeface="Times New Roman"/>
                <a:sym typeface="Times New Roman"/>
              </a:rPr>
              <a:t>INPUT/OUTPUT ports</a:t>
            </a:r>
            <a:r>
              <a:rPr lang="en">
                <a:solidFill>
                  <a:schemeClr val="lt1"/>
                </a:solidFill>
                <a:latin typeface="Times New Roman"/>
                <a:ea typeface="Times New Roman"/>
                <a:cs typeface="Times New Roman"/>
                <a:sym typeface="Times New Roman"/>
              </a:rPr>
              <a:t> – Used to connect external input and output devices using jumper wires.</a:t>
            </a:r>
            <a:endParaRPr>
              <a:solidFill>
                <a:schemeClr val="lt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I/O ports are of 2 types	:-</a:t>
            </a:r>
            <a:endParaRPr>
              <a:solidFill>
                <a:schemeClr val="lt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lt1"/>
              </a:buClr>
              <a:buSzPts val="1400"/>
              <a:buFont typeface="Times New Roman"/>
              <a:buAutoNum type="alphaLcPeriod"/>
            </a:pPr>
            <a:r>
              <a:rPr lang="en">
                <a:solidFill>
                  <a:schemeClr val="lt2"/>
                </a:solidFill>
                <a:latin typeface="Times New Roman"/>
                <a:ea typeface="Times New Roman"/>
                <a:cs typeface="Times New Roman"/>
                <a:sym typeface="Times New Roman"/>
              </a:rPr>
              <a:t>Digital pins</a:t>
            </a:r>
            <a:r>
              <a:rPr lang="en">
                <a:solidFill>
                  <a:schemeClr val="lt1"/>
                </a:solidFill>
                <a:latin typeface="Times New Roman"/>
                <a:ea typeface="Times New Roman"/>
                <a:cs typeface="Times New Roman"/>
                <a:sym typeface="Times New Roman"/>
              </a:rPr>
              <a:t> – Its binary i.e. either HIGH or LOW. Any digital pin can be used as input or output pins.</a:t>
            </a:r>
            <a:endParaRPr>
              <a:solidFill>
                <a:schemeClr val="lt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lt1"/>
              </a:buClr>
              <a:buSzPts val="1400"/>
              <a:buFont typeface="Times New Roman"/>
              <a:buAutoNum type="alphaLcPeriod"/>
            </a:pPr>
            <a:r>
              <a:rPr lang="en">
                <a:solidFill>
                  <a:schemeClr val="lt2"/>
                </a:solidFill>
                <a:latin typeface="Times New Roman"/>
                <a:ea typeface="Times New Roman"/>
                <a:cs typeface="Times New Roman"/>
                <a:sym typeface="Times New Roman"/>
              </a:rPr>
              <a:t>Analog pins </a:t>
            </a:r>
            <a:r>
              <a:rPr lang="en">
                <a:solidFill>
                  <a:schemeClr val="lt1"/>
                </a:solidFill>
                <a:latin typeface="Times New Roman"/>
                <a:ea typeface="Times New Roman"/>
                <a:cs typeface="Times New Roman"/>
                <a:sym typeface="Times New Roman"/>
              </a:rPr>
              <a:t>– These are used to take analog inputs.</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0"/>
          <p:cNvSpPr txBox="1"/>
          <p:nvPr/>
        </p:nvSpPr>
        <p:spPr>
          <a:xfrm>
            <a:off x="353225" y="736200"/>
            <a:ext cx="3444600" cy="36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solidFill>
                  <a:schemeClr val="lt1"/>
                </a:solidFill>
                <a:latin typeface="Times New Roman"/>
                <a:ea typeface="Times New Roman"/>
                <a:cs typeface="Times New Roman"/>
                <a:sym typeface="Times New Roman"/>
              </a:rPr>
              <a:t>3.</a:t>
            </a:r>
            <a:r>
              <a:rPr b="1" lang="en" sz="1300">
                <a:solidFill>
                  <a:schemeClr val="lt2"/>
                </a:solidFill>
                <a:latin typeface="Times New Roman"/>
                <a:ea typeface="Times New Roman"/>
                <a:cs typeface="Times New Roman"/>
                <a:sym typeface="Times New Roman"/>
              </a:rPr>
              <a:t> </a:t>
            </a:r>
            <a:r>
              <a:rPr b="1" lang="en" sz="1300">
                <a:solidFill>
                  <a:schemeClr val="lt2"/>
                </a:solidFill>
                <a:latin typeface="Times New Roman"/>
                <a:ea typeface="Times New Roman"/>
                <a:cs typeface="Times New Roman"/>
                <a:sym typeface="Times New Roman"/>
              </a:rPr>
              <a:t>TX/RX LEDs</a:t>
            </a:r>
            <a:r>
              <a:rPr lang="en" sz="1300">
                <a:solidFill>
                  <a:schemeClr val="lt1"/>
                </a:solidFill>
                <a:latin typeface="Times New Roman"/>
                <a:ea typeface="Times New Roman"/>
                <a:cs typeface="Times New Roman"/>
                <a:sym typeface="Times New Roman"/>
              </a:rPr>
              <a:t> – Blinks when the board is receiving or transmitting signals.</a:t>
            </a:r>
            <a:br>
              <a:rPr lang="en" sz="1300">
                <a:solidFill>
                  <a:schemeClr val="lt1"/>
                </a:solidFill>
                <a:latin typeface="Times New Roman"/>
                <a:ea typeface="Times New Roman"/>
                <a:cs typeface="Times New Roman"/>
                <a:sym typeface="Times New Roman"/>
              </a:rPr>
            </a:br>
            <a:endParaRPr sz="13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300">
                <a:solidFill>
                  <a:schemeClr val="lt1"/>
                </a:solidFill>
                <a:latin typeface="Times New Roman"/>
                <a:ea typeface="Times New Roman"/>
                <a:cs typeface="Times New Roman"/>
                <a:sym typeface="Times New Roman"/>
              </a:rPr>
              <a:t>4.</a:t>
            </a:r>
            <a:r>
              <a:rPr b="1" lang="en" sz="1300">
                <a:solidFill>
                  <a:schemeClr val="lt2"/>
                </a:solidFill>
                <a:latin typeface="Times New Roman"/>
                <a:ea typeface="Times New Roman"/>
                <a:cs typeface="Times New Roman"/>
                <a:sym typeface="Times New Roman"/>
              </a:rPr>
              <a:t> Power Pins </a:t>
            </a:r>
            <a:r>
              <a:rPr lang="en" sz="1300">
                <a:solidFill>
                  <a:schemeClr val="lt1"/>
                </a:solidFill>
                <a:latin typeface="Times New Roman"/>
                <a:ea typeface="Times New Roman"/>
                <a:cs typeface="Times New Roman"/>
                <a:sym typeface="Times New Roman"/>
              </a:rPr>
              <a:t> – The Vin, 5V, 3.3V, and GND pins are Arduino power pins. Both 5V and 3.3V pins can be used to provide power to the modules that are connected to the board. Vin can be used to power up the Arduino board. GND is the ground pin ,used to ground the circuit.</a:t>
            </a:r>
            <a:endParaRPr sz="13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300">
                <a:solidFill>
                  <a:schemeClr val="lt1"/>
                </a:solidFill>
                <a:latin typeface="Times New Roman"/>
                <a:ea typeface="Times New Roman"/>
                <a:cs typeface="Times New Roman"/>
                <a:sym typeface="Times New Roman"/>
              </a:rPr>
              <a:t>5.</a:t>
            </a:r>
            <a:r>
              <a:rPr b="1" lang="en" sz="1200">
                <a:solidFill>
                  <a:schemeClr val="lt2"/>
                </a:solidFill>
                <a:latin typeface="Times New Roman"/>
                <a:ea typeface="Times New Roman"/>
                <a:cs typeface="Times New Roman"/>
                <a:sym typeface="Times New Roman"/>
              </a:rPr>
              <a:t>Crystal Oscillator</a:t>
            </a:r>
            <a:r>
              <a:rPr b="1" lang="en" sz="1200">
                <a:solidFill>
                  <a:schemeClr val="lt1"/>
                </a:solidFill>
                <a:latin typeface="Times New Roman"/>
                <a:ea typeface="Times New Roman"/>
                <a:cs typeface="Times New Roman"/>
                <a:sym typeface="Times New Roman"/>
              </a:rPr>
              <a:t> -</a:t>
            </a:r>
            <a:r>
              <a:rPr lang="en" sz="1200">
                <a:solidFill>
                  <a:schemeClr val="lt1"/>
                </a:solidFill>
                <a:latin typeface="Times New Roman"/>
                <a:ea typeface="Times New Roman"/>
                <a:cs typeface="Times New Roman"/>
                <a:sym typeface="Times New Roman"/>
              </a:rPr>
              <a:t> It helps arduino in dealing with time issues.</a:t>
            </a:r>
            <a:endParaRPr sz="1300">
              <a:solidFill>
                <a:schemeClr val="lt1"/>
              </a:solidFill>
              <a:latin typeface="Times New Roman"/>
              <a:ea typeface="Times New Roman"/>
              <a:cs typeface="Times New Roman"/>
              <a:sym typeface="Times New Roman"/>
            </a:endParaRPr>
          </a:p>
        </p:txBody>
      </p:sp>
      <p:sp>
        <p:nvSpPr>
          <p:cNvPr id="333" name="Google Shape;333;p60"/>
          <p:cNvSpPr txBox="1"/>
          <p:nvPr/>
        </p:nvSpPr>
        <p:spPr>
          <a:xfrm>
            <a:off x="5532700" y="593850"/>
            <a:ext cx="30000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5. </a:t>
            </a:r>
            <a:r>
              <a:rPr b="1" lang="en">
                <a:solidFill>
                  <a:srgbClr val="FF9900"/>
                </a:solidFill>
                <a:latin typeface="Times New Roman"/>
                <a:ea typeface="Times New Roman"/>
                <a:cs typeface="Times New Roman"/>
                <a:sym typeface="Times New Roman"/>
              </a:rPr>
              <a:t>USB Port</a:t>
            </a:r>
            <a:r>
              <a:rPr lang="en">
                <a:solidFill>
                  <a:schemeClr val="lt1"/>
                </a:solidFill>
                <a:latin typeface="Times New Roman"/>
                <a:ea typeface="Times New Roman"/>
                <a:cs typeface="Times New Roman"/>
                <a:sym typeface="Times New Roman"/>
              </a:rPr>
              <a:t> -  Used to upload the programs from IDE to the board and can be used to power up the board.</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6.</a:t>
            </a:r>
            <a:r>
              <a:rPr b="1" lang="en">
                <a:solidFill>
                  <a:srgbClr val="FF9900"/>
                </a:solidFill>
                <a:latin typeface="Times New Roman"/>
                <a:ea typeface="Times New Roman"/>
                <a:cs typeface="Times New Roman"/>
                <a:sym typeface="Times New Roman"/>
              </a:rPr>
              <a:t>Voltage Regulator </a:t>
            </a:r>
            <a:r>
              <a:rPr lang="en">
                <a:solidFill>
                  <a:schemeClr val="lt1"/>
                </a:solidFill>
                <a:latin typeface="Times New Roman"/>
                <a:ea typeface="Times New Roman"/>
                <a:cs typeface="Times New Roman"/>
                <a:sym typeface="Times New Roman"/>
              </a:rPr>
              <a:t>– Regulates the amount of voltage supplied to the microcontroller.</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lt1"/>
                </a:solidFill>
                <a:latin typeface="Times New Roman"/>
                <a:ea typeface="Times New Roman"/>
                <a:cs typeface="Times New Roman"/>
                <a:sym typeface="Times New Roman"/>
              </a:rPr>
              <a:t>7.</a:t>
            </a:r>
            <a:r>
              <a:rPr b="1" lang="en">
                <a:solidFill>
                  <a:srgbClr val="FF9900"/>
                </a:solidFill>
                <a:latin typeface="Times New Roman"/>
                <a:ea typeface="Times New Roman"/>
                <a:cs typeface="Times New Roman"/>
                <a:sym typeface="Times New Roman"/>
              </a:rPr>
              <a:t>Reset Button</a:t>
            </a:r>
            <a:r>
              <a:rPr lang="en">
                <a:solidFill>
                  <a:schemeClr val="lt1"/>
                </a:solidFill>
                <a:latin typeface="Times New Roman"/>
                <a:ea typeface="Times New Roman"/>
                <a:cs typeface="Times New Roman"/>
                <a:sym typeface="Times New Roman"/>
              </a:rPr>
              <a:t> – When clicked restarts the whole program that is being uploaded to the board.</a:t>
            </a:r>
            <a:endParaRPr>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chemeClr val="lt1"/>
              </a:solidFill>
              <a:latin typeface="Times New Roman"/>
              <a:ea typeface="Times New Roman"/>
              <a:cs typeface="Times New Roman"/>
              <a:sym typeface="Times New Roman"/>
            </a:endParaRPr>
          </a:p>
        </p:txBody>
      </p:sp>
      <p:cxnSp>
        <p:nvCxnSpPr>
          <p:cNvPr id="334" name="Google Shape;334;p60"/>
          <p:cNvCxnSpPr/>
          <p:nvPr/>
        </p:nvCxnSpPr>
        <p:spPr>
          <a:xfrm>
            <a:off x="4565775" y="672725"/>
            <a:ext cx="18600" cy="399900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61"/>
          <p:cNvSpPr txBox="1"/>
          <p:nvPr>
            <p:ph type="title"/>
          </p:nvPr>
        </p:nvSpPr>
        <p:spPr>
          <a:xfrm>
            <a:off x="1069450" y="114900"/>
            <a:ext cx="23253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8761D"/>
                </a:solidFill>
              </a:rPr>
              <a:t>UNO Specific</a:t>
            </a:r>
            <a:endParaRPr>
              <a:solidFill>
                <a:srgbClr val="38761D"/>
              </a:solidFill>
            </a:endParaRPr>
          </a:p>
        </p:txBody>
      </p:sp>
      <p:pic>
        <p:nvPicPr>
          <p:cNvPr id="340" name="Google Shape;340;p61"/>
          <p:cNvPicPr preferRelativeResize="0"/>
          <p:nvPr/>
        </p:nvPicPr>
        <p:blipFill>
          <a:blip r:embed="rId3">
            <a:alphaModFix/>
          </a:blip>
          <a:stretch>
            <a:fillRect/>
          </a:stretch>
        </p:blipFill>
        <p:spPr>
          <a:xfrm>
            <a:off x="4734625" y="1269513"/>
            <a:ext cx="4193450" cy="3280375"/>
          </a:xfrm>
          <a:prstGeom prst="rect">
            <a:avLst/>
          </a:prstGeom>
          <a:noFill/>
          <a:ln>
            <a:noFill/>
          </a:ln>
        </p:spPr>
      </p:pic>
      <p:sp>
        <p:nvSpPr>
          <p:cNvPr id="341" name="Google Shape;341;p61"/>
          <p:cNvSpPr txBox="1"/>
          <p:nvPr/>
        </p:nvSpPr>
        <p:spPr>
          <a:xfrm>
            <a:off x="583450" y="802325"/>
            <a:ext cx="3514200" cy="4192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Microcontroller</a:t>
            </a:r>
            <a:r>
              <a:rPr lang="en" sz="1200">
                <a:solidFill>
                  <a:schemeClr val="dk1"/>
                </a:solidFill>
                <a:latin typeface="Times New Roman"/>
                <a:ea typeface="Times New Roman"/>
                <a:cs typeface="Times New Roman"/>
                <a:sym typeface="Times New Roman"/>
              </a:rPr>
              <a:t> – The Arduino uno uses ATmega328P as the microcontroller.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Digital pins</a:t>
            </a:r>
            <a:r>
              <a:rPr lang="en" sz="1200">
                <a:solidFill>
                  <a:schemeClr val="dk1"/>
                </a:solidFill>
                <a:latin typeface="Times New Roman"/>
                <a:ea typeface="Times New Roman"/>
                <a:cs typeface="Times New Roman"/>
                <a:sym typeface="Times New Roman"/>
              </a:rPr>
              <a:t> – Arduino uno has 14 digital pins among which 6 pins are pwm pins.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Analog pins</a:t>
            </a:r>
            <a:r>
              <a:rPr lang="en" sz="1200">
                <a:solidFill>
                  <a:schemeClr val="dk1"/>
                </a:solidFill>
                <a:latin typeface="Times New Roman"/>
                <a:ea typeface="Times New Roman"/>
                <a:cs typeface="Times New Roman"/>
                <a:sym typeface="Times New Roman"/>
              </a:rPr>
              <a:t> – There are 6 analog pins(A0-A5). These pins can read the signals from an analog sensor and convert it into a digital value.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Power pins</a:t>
            </a:r>
            <a:r>
              <a:rPr lang="en" sz="1200">
                <a:solidFill>
                  <a:schemeClr val="dk1"/>
                </a:solidFill>
                <a:latin typeface="Times New Roman"/>
                <a:ea typeface="Times New Roman"/>
                <a:cs typeface="Times New Roman"/>
                <a:sym typeface="Times New Roman"/>
              </a:rPr>
              <a:t> – 3.3V, 5V,GND,Vin these are the power pins.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Power port </a:t>
            </a:r>
            <a:r>
              <a:rPr lang="en" sz="1200">
                <a:solidFill>
                  <a:schemeClr val="dk1"/>
                </a:solidFill>
                <a:latin typeface="Times New Roman"/>
                <a:ea typeface="Times New Roman"/>
                <a:cs typeface="Times New Roman"/>
                <a:sym typeface="Times New Roman"/>
              </a:rPr>
              <a:t>– Arduino uno can be powered up via power port using a battery or an AC to DC adaptor.</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Crystal Oscillator -</a:t>
            </a:r>
            <a:r>
              <a:rPr lang="en" sz="1200">
                <a:solidFill>
                  <a:schemeClr val="dk1"/>
                </a:solidFill>
                <a:latin typeface="Times New Roman"/>
                <a:ea typeface="Times New Roman"/>
                <a:cs typeface="Times New Roman"/>
                <a:sym typeface="Times New Roman"/>
              </a:rPr>
              <a:t> It helps arduino in dealing with time issues.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USB port</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Voltage regulator</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TX/RX LEDs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Reset button</a:t>
            </a:r>
            <a:r>
              <a:rPr lang="en" sz="1200">
                <a:solidFill>
                  <a:schemeClr val="dk1"/>
                </a:solidFill>
                <a:latin typeface="Times New Roman"/>
                <a:ea typeface="Times New Roman"/>
                <a:cs typeface="Times New Roman"/>
                <a:sym typeface="Times New Roman"/>
              </a:rPr>
              <a:t>.</a:t>
            </a:r>
            <a:endParaRPr b="1" sz="12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45" name="Shape 345"/>
        <p:cNvGrpSpPr/>
        <p:nvPr/>
      </p:nvGrpSpPr>
      <p:grpSpPr>
        <a:xfrm>
          <a:off x="0" y="0"/>
          <a:ext cx="0" cy="0"/>
          <a:chOff x="0" y="0"/>
          <a:chExt cx="0" cy="0"/>
        </a:xfrm>
      </p:grpSpPr>
      <p:sp>
        <p:nvSpPr>
          <p:cNvPr id="346" name="Google Shape;346;p62"/>
          <p:cNvSpPr txBox="1"/>
          <p:nvPr>
            <p:ph type="title"/>
          </p:nvPr>
        </p:nvSpPr>
        <p:spPr>
          <a:xfrm>
            <a:off x="706750" y="258350"/>
            <a:ext cx="27822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Specifications:</a:t>
            </a:r>
            <a:endParaRPr/>
          </a:p>
        </p:txBody>
      </p:sp>
      <p:sp>
        <p:nvSpPr>
          <p:cNvPr id="347" name="Google Shape;347;p62"/>
          <p:cNvSpPr txBox="1"/>
          <p:nvPr/>
        </p:nvSpPr>
        <p:spPr>
          <a:xfrm>
            <a:off x="556325" y="960500"/>
            <a:ext cx="4686600" cy="3899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Microcontroller: ATmega328P </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Operating Voltage: 5V </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Input Voltage (recommended): 7-12V </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Input Voltage (limit): 6-20V </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Digital I/O Pins: 14 (of which 6 provide PWM output) </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Analog Input Pins: 6 </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DC Current per I/O Pin: 20 mA </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DC current for 3.3V Pin: 50 mA </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Flash Memory: 32 KB</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SRAM: 2 KB </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0"/>
              </a:spcAft>
              <a:buNone/>
            </a:pPr>
            <a:r>
              <a:rPr lang="en">
                <a:solidFill>
                  <a:schemeClr val="dk1"/>
                </a:solidFill>
                <a:latin typeface="Times New Roman"/>
                <a:ea typeface="Times New Roman"/>
                <a:cs typeface="Times New Roman"/>
                <a:sym typeface="Times New Roman"/>
              </a:rPr>
              <a:t>EEPROM: 1 KB</a:t>
            </a:r>
            <a:endParaRPr>
              <a:solidFill>
                <a:schemeClr val="dk1"/>
              </a:solidFill>
              <a:latin typeface="Times New Roman"/>
              <a:ea typeface="Times New Roman"/>
              <a:cs typeface="Times New Roman"/>
              <a:sym typeface="Times New Roman"/>
            </a:endParaRPr>
          </a:p>
          <a:p>
            <a:pPr indent="0" lvl="0" marL="0" rtl="0" algn="l">
              <a:lnSpc>
                <a:spcPct val="100000"/>
              </a:lnSpc>
              <a:spcBef>
                <a:spcPts val="800"/>
              </a:spcBef>
              <a:spcAft>
                <a:spcPts val="800"/>
              </a:spcAft>
              <a:buNone/>
            </a:pPr>
            <a:r>
              <a:rPr lang="en">
                <a:solidFill>
                  <a:schemeClr val="dk1"/>
                </a:solidFill>
                <a:latin typeface="Times New Roman"/>
                <a:ea typeface="Times New Roman"/>
                <a:cs typeface="Times New Roman"/>
                <a:sym typeface="Times New Roman"/>
              </a:rPr>
              <a:t>Clock Speed: 16 MHz</a:t>
            </a:r>
            <a:endParaRPr>
              <a:solidFill>
                <a:schemeClr val="dk1"/>
              </a:solidFill>
              <a:latin typeface="Times New Roman"/>
              <a:ea typeface="Times New Roman"/>
              <a:cs typeface="Times New Roman"/>
              <a:sym typeface="Times New Roman"/>
            </a:endParaRPr>
          </a:p>
        </p:txBody>
      </p:sp>
      <p:pic>
        <p:nvPicPr>
          <p:cNvPr id="348" name="Google Shape;348;p62"/>
          <p:cNvPicPr preferRelativeResize="0"/>
          <p:nvPr/>
        </p:nvPicPr>
        <p:blipFill>
          <a:blip r:embed="rId3">
            <a:alphaModFix/>
          </a:blip>
          <a:stretch>
            <a:fillRect/>
          </a:stretch>
        </p:blipFill>
        <p:spPr>
          <a:xfrm>
            <a:off x="5204225" y="1298275"/>
            <a:ext cx="3677950" cy="2731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pic>
        <p:nvPicPr>
          <p:cNvPr id="353" name="Google Shape;353;p63"/>
          <p:cNvPicPr preferRelativeResize="0"/>
          <p:nvPr/>
        </p:nvPicPr>
        <p:blipFill rotWithShape="1">
          <a:blip r:embed="rId3">
            <a:alphaModFix/>
          </a:blip>
          <a:srcRect b="11265" l="2465" r="3425" t="10443"/>
          <a:stretch/>
        </p:blipFill>
        <p:spPr>
          <a:xfrm>
            <a:off x="121650" y="2986950"/>
            <a:ext cx="5004700" cy="1731625"/>
          </a:xfrm>
          <a:prstGeom prst="rect">
            <a:avLst/>
          </a:prstGeom>
          <a:noFill/>
          <a:ln>
            <a:noFill/>
          </a:ln>
        </p:spPr>
      </p:pic>
      <p:pic>
        <p:nvPicPr>
          <p:cNvPr id="354" name="Google Shape;354;p63"/>
          <p:cNvPicPr preferRelativeResize="0"/>
          <p:nvPr/>
        </p:nvPicPr>
        <p:blipFill rotWithShape="1">
          <a:blip r:embed="rId4">
            <a:alphaModFix/>
          </a:blip>
          <a:srcRect b="0" l="6367" r="0" t="0"/>
          <a:stretch/>
        </p:blipFill>
        <p:spPr>
          <a:xfrm>
            <a:off x="5293100" y="186725"/>
            <a:ext cx="3514975" cy="2826250"/>
          </a:xfrm>
          <a:prstGeom prst="rect">
            <a:avLst/>
          </a:prstGeom>
          <a:noFill/>
          <a:ln>
            <a:noFill/>
          </a:ln>
        </p:spPr>
      </p:pic>
      <p:sp>
        <p:nvSpPr>
          <p:cNvPr id="355" name="Google Shape;355;p63"/>
          <p:cNvSpPr txBox="1"/>
          <p:nvPr>
            <p:ph type="title"/>
          </p:nvPr>
        </p:nvSpPr>
        <p:spPr>
          <a:xfrm>
            <a:off x="1197075" y="276850"/>
            <a:ext cx="2680500" cy="646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000"/>
              <a:t>Breadboard</a:t>
            </a:r>
            <a:endParaRPr sz="3000"/>
          </a:p>
        </p:txBody>
      </p:sp>
      <p:sp>
        <p:nvSpPr>
          <p:cNvPr id="356" name="Google Shape;356;p63"/>
          <p:cNvSpPr txBox="1"/>
          <p:nvPr/>
        </p:nvSpPr>
        <p:spPr>
          <a:xfrm>
            <a:off x="464250" y="1488275"/>
            <a:ext cx="4082700" cy="10920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800"/>
              </a:spcAft>
              <a:buNone/>
            </a:pPr>
            <a:r>
              <a:rPr lang="en">
                <a:solidFill>
                  <a:schemeClr val="dk1"/>
                </a:solidFill>
                <a:latin typeface="Times New Roman"/>
                <a:ea typeface="Times New Roman"/>
                <a:cs typeface="Times New Roman"/>
                <a:sym typeface="Times New Roman"/>
              </a:rPr>
              <a:t>Breadboards are meant to make quick non-permanent connections between electronic components and they are covered with tiny socket holes which are connected in rows. </a:t>
            </a:r>
            <a:endParaRPr>
              <a:solidFill>
                <a:schemeClr val="dk1"/>
              </a:solidFill>
              <a:latin typeface="Times New Roman"/>
              <a:ea typeface="Times New Roman"/>
              <a:cs typeface="Times New Roman"/>
              <a:sym typeface="Times New Roman"/>
            </a:endParaRPr>
          </a:p>
        </p:txBody>
      </p:sp>
      <p:cxnSp>
        <p:nvCxnSpPr>
          <p:cNvPr id="357" name="Google Shape;357;p63"/>
          <p:cNvCxnSpPr/>
          <p:nvPr/>
        </p:nvCxnSpPr>
        <p:spPr>
          <a:xfrm>
            <a:off x="1466275" y="928100"/>
            <a:ext cx="2067900" cy="0"/>
          </a:xfrm>
          <a:prstGeom prst="straightConnector1">
            <a:avLst/>
          </a:prstGeom>
          <a:noFill/>
          <a:ln cap="flat" cmpd="sng" w="19050">
            <a:solidFill>
              <a:srgbClr val="FF9900"/>
            </a:solidFill>
            <a:prstDash val="solid"/>
            <a:round/>
            <a:headEnd len="med" w="med" type="none"/>
            <a:tailEnd len="med" w="med" type="none"/>
          </a:ln>
        </p:spPr>
      </p:cxnSp>
      <p:pic>
        <p:nvPicPr>
          <p:cNvPr id="358" name="Google Shape;358;p63"/>
          <p:cNvPicPr preferRelativeResize="0"/>
          <p:nvPr/>
        </p:nvPicPr>
        <p:blipFill>
          <a:blip r:embed="rId5">
            <a:alphaModFix/>
          </a:blip>
          <a:stretch>
            <a:fillRect/>
          </a:stretch>
        </p:blipFill>
        <p:spPr>
          <a:xfrm>
            <a:off x="6530750" y="3165375"/>
            <a:ext cx="1850500" cy="1673324"/>
          </a:xfrm>
          <a:prstGeom prst="rect">
            <a:avLst/>
          </a:prstGeom>
          <a:noFill/>
          <a:ln>
            <a:noFill/>
          </a:ln>
        </p:spPr>
      </p:pic>
      <p:sp>
        <p:nvSpPr>
          <p:cNvPr id="359" name="Google Shape;359;p63"/>
          <p:cNvSpPr txBox="1"/>
          <p:nvPr/>
        </p:nvSpPr>
        <p:spPr>
          <a:xfrm>
            <a:off x="5630925" y="3526650"/>
            <a:ext cx="1046400" cy="4002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800"/>
              </a:spcAft>
              <a:buNone/>
            </a:pPr>
            <a:r>
              <a:rPr lang="en">
                <a:latin typeface="Calibri"/>
                <a:ea typeface="Calibri"/>
                <a:cs typeface="Calibri"/>
                <a:sym typeface="Calibri"/>
              </a:rPr>
              <a:t>Metal clips:</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64"/>
          <p:cNvSpPr txBox="1"/>
          <p:nvPr>
            <p:ph type="title"/>
          </p:nvPr>
        </p:nvSpPr>
        <p:spPr>
          <a:xfrm>
            <a:off x="558550" y="3017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power a breadboard?</a:t>
            </a:r>
            <a:endParaRPr/>
          </a:p>
        </p:txBody>
      </p:sp>
      <p:pic>
        <p:nvPicPr>
          <p:cNvPr id="365" name="Google Shape;365;p64"/>
          <p:cNvPicPr preferRelativeResize="0"/>
          <p:nvPr/>
        </p:nvPicPr>
        <p:blipFill rotWithShape="1">
          <a:blip r:embed="rId3">
            <a:alphaModFix/>
          </a:blip>
          <a:srcRect b="7149" l="0" r="0" t="0"/>
          <a:stretch/>
        </p:blipFill>
        <p:spPr>
          <a:xfrm>
            <a:off x="5675475" y="951975"/>
            <a:ext cx="3223175" cy="3117349"/>
          </a:xfrm>
          <a:prstGeom prst="rect">
            <a:avLst/>
          </a:prstGeom>
          <a:noFill/>
          <a:ln>
            <a:noFill/>
          </a:ln>
        </p:spPr>
      </p:pic>
      <p:sp>
        <p:nvSpPr>
          <p:cNvPr id="366" name="Google Shape;366;p64"/>
          <p:cNvSpPr txBox="1"/>
          <p:nvPr/>
        </p:nvSpPr>
        <p:spPr>
          <a:xfrm>
            <a:off x="6583950" y="4180000"/>
            <a:ext cx="1700400" cy="3693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800"/>
              </a:spcAft>
              <a:buNone/>
            </a:pPr>
            <a:r>
              <a:rPr lang="en" sz="1200">
                <a:latin typeface="Calibri"/>
                <a:ea typeface="Calibri"/>
                <a:cs typeface="Calibri"/>
                <a:sym typeface="Calibri"/>
              </a:rPr>
              <a:t>Connecting a battery:</a:t>
            </a:r>
            <a:endParaRPr sz="1200">
              <a:latin typeface="Calibri"/>
              <a:ea typeface="Calibri"/>
              <a:cs typeface="Calibri"/>
              <a:sym typeface="Calibri"/>
            </a:endParaRPr>
          </a:p>
        </p:txBody>
      </p:sp>
      <p:sp>
        <p:nvSpPr>
          <p:cNvPr id="367" name="Google Shape;367;p64"/>
          <p:cNvSpPr txBox="1"/>
          <p:nvPr/>
        </p:nvSpPr>
        <p:spPr>
          <a:xfrm>
            <a:off x="804575" y="1020475"/>
            <a:ext cx="4173300" cy="1203600"/>
          </a:xfrm>
          <a:prstGeom prst="rect">
            <a:avLst/>
          </a:prstGeom>
          <a:noFill/>
          <a:ln>
            <a:noFill/>
          </a:ln>
        </p:spPr>
        <p:txBody>
          <a:bodyPr anchorCtr="0" anchor="t" bIns="91425" lIns="91425" spcFirstLastPara="1" rIns="91425" wrap="square" tIns="91425">
            <a:spAutoFit/>
          </a:bodyPr>
          <a:lstStyle/>
          <a:p>
            <a:pPr indent="0" lvl="0" marL="0" rtl="0" algn="l">
              <a:lnSpc>
                <a:spcPct val="107000"/>
              </a:lnSpc>
              <a:spcBef>
                <a:spcPts val="0"/>
              </a:spcBef>
              <a:spcAft>
                <a:spcPts val="0"/>
              </a:spcAft>
              <a:buNone/>
            </a:pPr>
            <a:r>
              <a:rPr b="1" lang="en">
                <a:latin typeface="Times New Roman"/>
                <a:ea typeface="Times New Roman"/>
                <a:cs typeface="Times New Roman"/>
                <a:sym typeface="Times New Roman"/>
              </a:rPr>
              <a:t>Powering a breadboard through Arduino:</a:t>
            </a:r>
            <a:endParaRPr b="1">
              <a:latin typeface="Times New Roman"/>
              <a:ea typeface="Times New Roman"/>
              <a:cs typeface="Times New Roman"/>
              <a:sym typeface="Times New Roman"/>
            </a:endParaRPr>
          </a:p>
          <a:p>
            <a:pPr indent="0" lvl="0" marL="0" rtl="0" algn="l">
              <a:lnSpc>
                <a:spcPct val="115000"/>
              </a:lnSpc>
              <a:spcBef>
                <a:spcPts val="800"/>
              </a:spcBef>
              <a:spcAft>
                <a:spcPts val="1100"/>
              </a:spcAft>
              <a:buNone/>
            </a:pPr>
            <a:r>
              <a:rPr lang="en" sz="1350">
                <a:solidFill>
                  <a:srgbClr val="2A2A2A"/>
                </a:solidFill>
                <a:highlight>
                  <a:srgbClr val="FFFFFF"/>
                </a:highlight>
                <a:latin typeface="Times New Roman"/>
                <a:ea typeface="Times New Roman"/>
                <a:cs typeface="Times New Roman"/>
                <a:sym typeface="Times New Roman"/>
              </a:rPr>
              <a:t>Since the Arduino already gets its power from a computer or external power supply, you can simply power a breadboard from “borrowing” its power supply.</a:t>
            </a:r>
            <a:endParaRPr>
              <a:latin typeface="Times New Roman"/>
              <a:ea typeface="Times New Roman"/>
              <a:cs typeface="Times New Roman"/>
              <a:sym typeface="Times New Roman"/>
            </a:endParaRPr>
          </a:p>
        </p:txBody>
      </p:sp>
      <p:sp>
        <p:nvSpPr>
          <p:cNvPr id="368" name="Google Shape;368;p64"/>
          <p:cNvSpPr txBox="1"/>
          <p:nvPr/>
        </p:nvSpPr>
        <p:spPr>
          <a:xfrm>
            <a:off x="365375" y="2647225"/>
            <a:ext cx="5051700" cy="19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50">
                <a:solidFill>
                  <a:srgbClr val="2A2A2A"/>
                </a:solidFill>
                <a:highlight>
                  <a:srgbClr val="FFFFFF"/>
                </a:highlight>
                <a:latin typeface="Times New Roman"/>
                <a:ea typeface="Times New Roman"/>
                <a:cs typeface="Times New Roman"/>
                <a:sym typeface="Times New Roman"/>
              </a:rPr>
              <a:t>Here’s how to power your breadboard through Arduino:</a:t>
            </a:r>
            <a:endParaRPr b="1" sz="1350">
              <a:solidFill>
                <a:srgbClr val="2A2A2A"/>
              </a:solidFill>
              <a:highlight>
                <a:srgbClr val="FFFFFF"/>
              </a:highlight>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rgbClr val="2A2A2A"/>
              </a:buClr>
              <a:buSzPts val="1100"/>
              <a:buFont typeface="Times New Roman"/>
              <a:buChar char="●"/>
            </a:pPr>
            <a:r>
              <a:rPr lang="en" sz="1350">
                <a:solidFill>
                  <a:srgbClr val="2A2A2A"/>
                </a:solidFill>
                <a:highlight>
                  <a:srgbClr val="FFFFFF"/>
                </a:highlight>
                <a:latin typeface="Times New Roman"/>
                <a:ea typeface="Times New Roman"/>
                <a:cs typeface="Times New Roman"/>
                <a:sym typeface="Times New Roman"/>
              </a:rPr>
              <a:t>Connect Arduino GND pin with female headers to the breadboard power rails</a:t>
            </a:r>
            <a:endParaRPr sz="1350">
              <a:solidFill>
                <a:srgbClr val="2A2A2A"/>
              </a:solidFill>
              <a:highlight>
                <a:srgbClr val="FFFFFF"/>
              </a:highlight>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2A2A2A"/>
              </a:buClr>
              <a:buSzPts val="1100"/>
              <a:buFont typeface="Times New Roman"/>
              <a:buAutoNum type="alphaLcPeriod"/>
            </a:pPr>
            <a:r>
              <a:rPr lang="en" sz="1350">
                <a:solidFill>
                  <a:srgbClr val="2A2A2A"/>
                </a:solidFill>
                <a:highlight>
                  <a:srgbClr val="FFFFFF"/>
                </a:highlight>
                <a:latin typeface="Times New Roman"/>
                <a:ea typeface="Times New Roman"/>
                <a:cs typeface="Times New Roman"/>
                <a:sym typeface="Times New Roman"/>
              </a:rPr>
              <a:t>Red wire from the header to the breadboard (+) power rail</a:t>
            </a:r>
            <a:endParaRPr sz="1350">
              <a:solidFill>
                <a:srgbClr val="2A2A2A"/>
              </a:solidFill>
              <a:highlight>
                <a:srgbClr val="FFFFFF"/>
              </a:highlight>
              <a:latin typeface="Times New Roman"/>
              <a:ea typeface="Times New Roman"/>
              <a:cs typeface="Times New Roman"/>
              <a:sym typeface="Times New Roman"/>
            </a:endParaRPr>
          </a:p>
          <a:p>
            <a:pPr indent="-298450" lvl="1" marL="914400" rtl="0" algn="l">
              <a:lnSpc>
                <a:spcPct val="115000"/>
              </a:lnSpc>
              <a:spcBef>
                <a:spcPts val="0"/>
              </a:spcBef>
              <a:spcAft>
                <a:spcPts val="0"/>
              </a:spcAft>
              <a:buClr>
                <a:srgbClr val="2A2A2A"/>
              </a:buClr>
              <a:buSzPts val="1100"/>
              <a:buFont typeface="Times New Roman"/>
              <a:buAutoNum type="alphaLcPeriod"/>
            </a:pPr>
            <a:r>
              <a:rPr lang="en" sz="1350">
                <a:solidFill>
                  <a:srgbClr val="2A2A2A"/>
                </a:solidFill>
                <a:highlight>
                  <a:srgbClr val="FFFFFF"/>
                </a:highlight>
                <a:latin typeface="Times New Roman"/>
                <a:ea typeface="Times New Roman"/>
                <a:cs typeface="Times New Roman"/>
                <a:sym typeface="Times New Roman"/>
              </a:rPr>
              <a:t>Black wire from the Arduino GND to the breadboard (-) power rail</a:t>
            </a:r>
            <a:endParaRPr sz="1350">
              <a:solidFill>
                <a:srgbClr val="2A2A2A"/>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you learn?</a:t>
            </a:r>
            <a:endParaRPr/>
          </a:p>
        </p:txBody>
      </p:sp>
      <p:cxnSp>
        <p:nvCxnSpPr>
          <p:cNvPr id="172" name="Google Shape;172;p38"/>
          <p:cNvCxnSpPr/>
          <p:nvPr/>
        </p:nvCxnSpPr>
        <p:spPr>
          <a:xfrm>
            <a:off x="1407200" y="10236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3" name="Google Shape;173;p38"/>
          <p:cNvSpPr txBox="1"/>
          <p:nvPr/>
        </p:nvSpPr>
        <p:spPr>
          <a:xfrm>
            <a:off x="978500" y="1405600"/>
            <a:ext cx="4789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Microcontrollers and Microprocessors </a:t>
            </a:r>
            <a:endParaRPr b="1">
              <a:solidFill>
                <a:srgbClr val="FF9900"/>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What is arduino? </a:t>
            </a:r>
            <a:endParaRPr b="1">
              <a:solidFill>
                <a:srgbClr val="FF9900"/>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Arduino Board Description </a:t>
            </a:r>
            <a:endParaRPr b="1">
              <a:solidFill>
                <a:srgbClr val="FF9900"/>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Sensors </a:t>
            </a:r>
            <a:endParaRPr b="1">
              <a:solidFill>
                <a:srgbClr val="FF9900"/>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Arduino Code Language </a:t>
            </a:r>
            <a:endParaRPr b="1">
              <a:solidFill>
                <a:srgbClr val="FF9900"/>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Simulation </a:t>
            </a:r>
            <a:endParaRPr b="1">
              <a:solidFill>
                <a:srgbClr val="FF9900"/>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Major Project </a:t>
            </a:r>
            <a:endParaRPr b="1">
              <a:solidFill>
                <a:srgbClr val="FF99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72" name="Shape 372"/>
        <p:cNvGrpSpPr/>
        <p:nvPr/>
      </p:nvGrpSpPr>
      <p:grpSpPr>
        <a:xfrm>
          <a:off x="0" y="0"/>
          <a:ext cx="0" cy="0"/>
          <a:chOff x="0" y="0"/>
          <a:chExt cx="0" cy="0"/>
        </a:xfrm>
      </p:grpSpPr>
      <p:sp>
        <p:nvSpPr>
          <p:cNvPr id="373" name="Google Shape;373;p65"/>
          <p:cNvSpPr txBox="1"/>
          <p:nvPr/>
        </p:nvSpPr>
        <p:spPr>
          <a:xfrm>
            <a:off x="2269050" y="2017650"/>
            <a:ext cx="4605900" cy="11082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6000">
                <a:solidFill>
                  <a:srgbClr val="990000"/>
                </a:solidFill>
                <a:latin typeface="Impact"/>
                <a:ea typeface="Impact"/>
                <a:cs typeface="Impact"/>
                <a:sym typeface="Impact"/>
              </a:rPr>
              <a:t>SENSORS</a:t>
            </a:r>
            <a:endParaRPr b="1" sz="6000">
              <a:solidFill>
                <a:srgbClr val="990000"/>
              </a:solidFill>
              <a:latin typeface="Impact"/>
              <a:ea typeface="Impact"/>
              <a:cs typeface="Impact"/>
              <a:sym typeface="Impac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Sensors?</a:t>
            </a:r>
            <a:endParaRPr>
              <a:solidFill>
                <a:schemeClr val="accent1"/>
              </a:solidFill>
            </a:endParaRPr>
          </a:p>
        </p:txBody>
      </p:sp>
      <p:sp>
        <p:nvSpPr>
          <p:cNvPr id="379" name="Google Shape;379;p66"/>
          <p:cNvSpPr txBox="1"/>
          <p:nvPr>
            <p:ph idx="1" type="body"/>
          </p:nvPr>
        </p:nvSpPr>
        <p:spPr>
          <a:xfrm>
            <a:off x="762250" y="1240250"/>
            <a:ext cx="4981800" cy="3193800"/>
          </a:xfrm>
          <a:prstGeom prst="rect">
            <a:avLst/>
          </a:prstGeom>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The sensors are defined as a machine, module, or a device that detect changes in the environment. </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The sensors transfer those changes to the electronic devices in the form of a signal. </a:t>
            </a:r>
            <a:endParaRPr sz="1700">
              <a:latin typeface="Times New Roman"/>
              <a:ea typeface="Times New Roman"/>
              <a:cs typeface="Times New Roman"/>
              <a:sym typeface="Times New Roman"/>
            </a:endParaRPr>
          </a:p>
          <a:p>
            <a:pPr indent="-336550" lvl="0" marL="457200" rtl="0" algn="l">
              <a:lnSpc>
                <a:spcPct val="150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The output signal is easily readable by humans. The sensors are used to measure the physical quantities, such as pressure, temperature, sound, humidity, and light, etc.</a:t>
            </a:r>
            <a:endParaRPr sz="1700">
              <a:latin typeface="Times New Roman"/>
              <a:ea typeface="Times New Roman"/>
              <a:cs typeface="Times New Roman"/>
              <a:sym typeface="Times New Roman"/>
            </a:endParaRPr>
          </a:p>
        </p:txBody>
      </p:sp>
      <p:cxnSp>
        <p:nvCxnSpPr>
          <p:cNvPr id="380" name="Google Shape;380;p66"/>
          <p:cNvCxnSpPr/>
          <p:nvPr/>
        </p:nvCxnSpPr>
        <p:spPr>
          <a:xfrm>
            <a:off x="1178600" y="10236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4" name="Shape 384"/>
        <p:cNvGrpSpPr/>
        <p:nvPr/>
      </p:nvGrpSpPr>
      <p:grpSpPr>
        <a:xfrm>
          <a:off x="0" y="0"/>
          <a:ext cx="0" cy="0"/>
          <a:chOff x="0" y="0"/>
          <a:chExt cx="0" cy="0"/>
        </a:xfrm>
      </p:grpSpPr>
      <p:sp>
        <p:nvSpPr>
          <p:cNvPr id="385" name="Google Shape;385;p67"/>
          <p:cNvSpPr txBox="1"/>
          <p:nvPr>
            <p:ph idx="2" type="body"/>
          </p:nvPr>
        </p:nvSpPr>
        <p:spPr>
          <a:xfrm>
            <a:off x="716875" y="1204475"/>
            <a:ext cx="3468900" cy="33243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sz="1600">
                <a:solidFill>
                  <a:schemeClr val="accent6"/>
                </a:solidFill>
                <a:latin typeface="Montserrat SemiBold"/>
                <a:ea typeface="Montserrat SemiBold"/>
                <a:cs typeface="Montserrat SemiBold"/>
                <a:sym typeface="Montserrat SemiBold"/>
              </a:rPr>
              <a:t>The infrared sensor uses two bulbs for detection of obstacles, namely, the transmitter bulb and receiver bulb. The transmitter bulb emits a pulse of infrared wavelength and the receiver gives positive output if it gets back an IR wave.</a:t>
            </a:r>
            <a:endParaRPr sz="1600">
              <a:solidFill>
                <a:schemeClr val="accent6"/>
              </a:solidFill>
              <a:latin typeface="Montserrat SemiBold"/>
              <a:ea typeface="Montserrat SemiBold"/>
              <a:cs typeface="Montserrat SemiBold"/>
              <a:sym typeface="Montserrat SemiBold"/>
            </a:endParaRPr>
          </a:p>
          <a:p>
            <a:pPr indent="0" lvl="0" marL="457200" rtl="0" algn="l">
              <a:spcBef>
                <a:spcPts val="1200"/>
              </a:spcBef>
              <a:spcAft>
                <a:spcPts val="1000"/>
              </a:spcAft>
              <a:buNone/>
            </a:pPr>
            <a:r>
              <a:t/>
            </a:r>
            <a:endParaRPr/>
          </a:p>
        </p:txBody>
      </p:sp>
      <p:sp>
        <p:nvSpPr>
          <p:cNvPr id="386" name="Google Shape;386;p67"/>
          <p:cNvSpPr txBox="1"/>
          <p:nvPr>
            <p:ph type="title"/>
          </p:nvPr>
        </p:nvSpPr>
        <p:spPr>
          <a:xfrm>
            <a:off x="2220300" y="218150"/>
            <a:ext cx="4356300" cy="554100"/>
          </a:xfrm>
          <a:prstGeom prst="rect">
            <a:avLst/>
          </a:prstGeom>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lang="en">
                <a:solidFill>
                  <a:schemeClr val="lt2"/>
                </a:solidFill>
              </a:rPr>
              <a:t>The Infrared (IR) Sensor</a:t>
            </a:r>
            <a:endParaRPr/>
          </a:p>
        </p:txBody>
      </p:sp>
      <p:cxnSp>
        <p:nvCxnSpPr>
          <p:cNvPr id="387" name="Google Shape;387;p67"/>
          <p:cNvCxnSpPr/>
          <p:nvPr/>
        </p:nvCxnSpPr>
        <p:spPr>
          <a:xfrm>
            <a:off x="2834650" y="7809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88" name="Google Shape;388;p67"/>
          <p:cNvPicPr preferRelativeResize="0"/>
          <p:nvPr/>
        </p:nvPicPr>
        <p:blipFill>
          <a:blip r:embed="rId3">
            <a:alphaModFix/>
          </a:blip>
          <a:stretch>
            <a:fillRect/>
          </a:stretch>
        </p:blipFill>
        <p:spPr>
          <a:xfrm rot="7547481">
            <a:off x="5265685" y="1146297"/>
            <a:ext cx="3440655" cy="34406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8"/>
          <p:cNvSpPr txBox="1"/>
          <p:nvPr>
            <p:ph idx="4" type="title"/>
          </p:nvPr>
        </p:nvSpPr>
        <p:spPr>
          <a:xfrm>
            <a:off x="938500" y="445025"/>
            <a:ext cx="2866200" cy="554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APPLICATIONS:</a:t>
            </a:r>
            <a:endParaRPr/>
          </a:p>
        </p:txBody>
      </p:sp>
      <p:sp>
        <p:nvSpPr>
          <p:cNvPr id="394" name="Google Shape;394;p68"/>
          <p:cNvSpPr txBox="1"/>
          <p:nvPr>
            <p:ph type="title"/>
          </p:nvPr>
        </p:nvSpPr>
        <p:spPr>
          <a:xfrm>
            <a:off x="873800" y="1098250"/>
            <a:ext cx="5808300" cy="1434600"/>
          </a:xfrm>
          <a:prstGeom prst="rect">
            <a:avLst/>
          </a:prstGeom>
        </p:spPr>
        <p:txBody>
          <a:bodyPr anchorCtr="0" anchor="b" bIns="91425" lIns="91425" spcFirstLastPara="1" rIns="91425" wrap="square" tIns="91425">
            <a:spAutoFit/>
          </a:bodyPr>
          <a:lstStyle/>
          <a:p>
            <a:pPr indent="-228600" lvl="0" marL="457200" rtl="0" algn="l">
              <a:lnSpc>
                <a:spcPct val="115000"/>
              </a:lnSpc>
              <a:spcBef>
                <a:spcPts val="1200"/>
              </a:spcBef>
              <a:spcAft>
                <a:spcPts val="0"/>
              </a:spcAft>
              <a:buNone/>
            </a:pPr>
            <a:r>
              <a:rPr lang="en" sz="1600">
                <a:latin typeface="Times New Roman"/>
                <a:ea typeface="Times New Roman"/>
                <a:cs typeface="Times New Roman"/>
                <a:sym typeface="Times New Roman"/>
              </a:rPr>
              <a:t>●</a:t>
            </a:r>
            <a:r>
              <a:rPr lang="en" sz="700">
                <a:latin typeface="Times New Roman"/>
                <a:ea typeface="Times New Roman"/>
                <a:cs typeface="Times New Roman"/>
                <a:sym typeface="Times New Roman"/>
              </a:rPr>
              <a:t> 	</a:t>
            </a:r>
            <a:r>
              <a:rPr lang="en" sz="1600">
                <a:latin typeface="Times New Roman"/>
                <a:ea typeface="Times New Roman"/>
                <a:cs typeface="Times New Roman"/>
                <a:sym typeface="Times New Roman"/>
              </a:rPr>
              <a:t>Obstacle Detection: The IR sensors can be used to detect obstacles.</a:t>
            </a:r>
            <a:endParaRPr sz="1600">
              <a:latin typeface="Times New Roman"/>
              <a:ea typeface="Times New Roman"/>
              <a:cs typeface="Times New Roman"/>
              <a:sym typeface="Times New Roman"/>
            </a:endParaRPr>
          </a:p>
          <a:p>
            <a:pPr indent="-228600" lvl="0" marL="457200" rtl="0" algn="l">
              <a:lnSpc>
                <a:spcPct val="115000"/>
              </a:lnSpc>
              <a:spcBef>
                <a:spcPts val="1200"/>
              </a:spcBef>
              <a:spcAft>
                <a:spcPts val="1200"/>
              </a:spcAft>
              <a:buNone/>
            </a:pPr>
            <a:r>
              <a:rPr lang="en" sz="1600">
                <a:latin typeface="Times New Roman"/>
                <a:ea typeface="Times New Roman"/>
                <a:cs typeface="Times New Roman"/>
                <a:sym typeface="Times New Roman"/>
              </a:rPr>
              <a:t>●</a:t>
            </a:r>
            <a:r>
              <a:rPr lang="en" sz="700">
                <a:latin typeface="Times New Roman"/>
                <a:ea typeface="Times New Roman"/>
                <a:cs typeface="Times New Roman"/>
                <a:sym typeface="Times New Roman"/>
              </a:rPr>
              <a:t> 	</a:t>
            </a:r>
            <a:r>
              <a:rPr lang="en" sz="1600">
                <a:latin typeface="Times New Roman"/>
                <a:ea typeface="Times New Roman"/>
                <a:cs typeface="Times New Roman"/>
                <a:sym typeface="Times New Roman"/>
              </a:rPr>
              <a:t>Heat Detection: The IR sensors also give a positive output when subjected to heat.</a:t>
            </a:r>
            <a:endParaRPr b="1">
              <a:latin typeface="Times New Roman"/>
              <a:ea typeface="Times New Roman"/>
              <a:cs typeface="Times New Roman"/>
              <a:sym typeface="Times New Roman"/>
            </a:endParaRPr>
          </a:p>
        </p:txBody>
      </p:sp>
      <p:sp>
        <p:nvSpPr>
          <p:cNvPr id="395" name="Google Shape;395;p68"/>
          <p:cNvSpPr txBox="1"/>
          <p:nvPr>
            <p:ph idx="3" type="subTitle"/>
          </p:nvPr>
        </p:nvSpPr>
        <p:spPr>
          <a:xfrm>
            <a:off x="848300" y="3117525"/>
            <a:ext cx="6530400" cy="1122000"/>
          </a:xfrm>
          <a:prstGeom prst="rect">
            <a:avLst/>
          </a:prstGeom>
        </p:spPr>
        <p:txBody>
          <a:bodyPr anchorCtr="0" anchor="t" bIns="91425" lIns="91425" spcFirstLastPara="1" rIns="91425" wrap="square" tIns="91425">
            <a:noAutofit/>
          </a:bodyPr>
          <a:lstStyle/>
          <a:p>
            <a:pPr indent="0" lvl="0" marL="228600" rtl="0" algn="l">
              <a:lnSpc>
                <a:spcPct val="115000"/>
              </a:lnSpc>
              <a:spcBef>
                <a:spcPts val="1200"/>
              </a:spcBef>
              <a:spcAft>
                <a:spcPts val="1200"/>
              </a:spcAft>
              <a:buNone/>
            </a:pPr>
            <a:r>
              <a:rPr lang="en" sz="1600">
                <a:latin typeface="Times New Roman"/>
                <a:ea typeface="Times New Roman"/>
                <a:cs typeface="Times New Roman"/>
                <a:sym typeface="Times New Roman"/>
              </a:rPr>
              <a:t>IR Sensors cannot work under sunlight as sunlight has IR radiation and would render the sensor useless as it would continuously generate positive output.</a:t>
            </a:r>
            <a:endParaRPr sz="1600">
              <a:latin typeface="Times New Roman"/>
              <a:ea typeface="Times New Roman"/>
              <a:cs typeface="Times New Roman"/>
              <a:sym typeface="Times New Roman"/>
            </a:endParaRPr>
          </a:p>
        </p:txBody>
      </p:sp>
      <p:sp>
        <p:nvSpPr>
          <p:cNvPr id="396" name="Google Shape;396;p68"/>
          <p:cNvSpPr txBox="1"/>
          <p:nvPr>
            <p:ph idx="4" type="title"/>
          </p:nvPr>
        </p:nvSpPr>
        <p:spPr>
          <a:xfrm>
            <a:off x="938500" y="2721525"/>
            <a:ext cx="2866200" cy="554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LIMITATIONS: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400" name="Shape 400"/>
        <p:cNvGrpSpPr/>
        <p:nvPr/>
      </p:nvGrpSpPr>
      <p:grpSpPr>
        <a:xfrm>
          <a:off x="0" y="0"/>
          <a:ext cx="0" cy="0"/>
          <a:chOff x="0" y="0"/>
          <a:chExt cx="0" cy="0"/>
        </a:xfrm>
      </p:grpSpPr>
      <p:sp>
        <p:nvSpPr>
          <p:cNvPr id="401" name="Google Shape;401;p69"/>
          <p:cNvSpPr txBox="1"/>
          <p:nvPr>
            <p:ph idx="2" type="body"/>
          </p:nvPr>
        </p:nvSpPr>
        <p:spPr>
          <a:xfrm>
            <a:off x="5240000" y="550325"/>
            <a:ext cx="3468900" cy="42744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800">
              <a:solidFill>
                <a:schemeClr val="dk1"/>
              </a:solidFill>
              <a:latin typeface="Montserrat SemiBold"/>
              <a:ea typeface="Montserrat SemiBold"/>
              <a:cs typeface="Montserrat SemiBold"/>
              <a:sym typeface="Montserrat SemiBold"/>
            </a:endParaRPr>
          </a:p>
          <a:p>
            <a:pPr indent="0" lvl="0" marL="0" rtl="0" algn="l">
              <a:lnSpc>
                <a:spcPct val="115000"/>
              </a:lnSpc>
              <a:spcBef>
                <a:spcPts val="1200"/>
              </a:spcBef>
              <a:spcAft>
                <a:spcPts val="0"/>
              </a:spcAft>
              <a:buNone/>
            </a:pPr>
            <a:r>
              <a:t/>
            </a:r>
            <a:endParaRPr sz="1800">
              <a:solidFill>
                <a:schemeClr val="dk1"/>
              </a:solidFill>
              <a:latin typeface="Montserrat SemiBold"/>
              <a:ea typeface="Montserrat SemiBold"/>
              <a:cs typeface="Montserrat SemiBold"/>
              <a:sym typeface="Montserrat SemiBold"/>
            </a:endParaRPr>
          </a:p>
          <a:p>
            <a:pPr indent="0" lvl="0" marL="0" rtl="0" algn="l">
              <a:lnSpc>
                <a:spcPct val="115000"/>
              </a:lnSpc>
              <a:spcBef>
                <a:spcPts val="1200"/>
              </a:spcBef>
              <a:spcAft>
                <a:spcPts val="1200"/>
              </a:spcAft>
              <a:buNone/>
            </a:pPr>
            <a:r>
              <a:rPr lang="en" sz="1800">
                <a:solidFill>
                  <a:schemeClr val="dk1"/>
                </a:solidFill>
                <a:latin typeface="Montserrat SemiBold"/>
                <a:ea typeface="Montserrat SemiBold"/>
                <a:cs typeface="Montserrat SemiBold"/>
                <a:sym typeface="Montserrat SemiBold"/>
              </a:rPr>
              <a:t>It is an ultrasonic sensor based on a transmitter and receiver and mainly used to determine the distance from the target object. The amount of time it takes to send and receive waves will determine how far the object is placed from the sensor.</a:t>
            </a:r>
            <a:endParaRPr sz="1800">
              <a:solidFill>
                <a:schemeClr val="dk1"/>
              </a:solidFill>
              <a:latin typeface="Montserrat SemiBold"/>
              <a:ea typeface="Montserrat SemiBold"/>
              <a:cs typeface="Montserrat SemiBold"/>
              <a:sym typeface="Montserrat SemiBold"/>
            </a:endParaRPr>
          </a:p>
        </p:txBody>
      </p:sp>
      <p:sp>
        <p:nvSpPr>
          <p:cNvPr id="402" name="Google Shape;402;p69"/>
          <p:cNvSpPr txBox="1"/>
          <p:nvPr>
            <p:ph type="title"/>
          </p:nvPr>
        </p:nvSpPr>
        <p:spPr>
          <a:xfrm>
            <a:off x="2647225" y="357750"/>
            <a:ext cx="4280100" cy="492600"/>
          </a:xfrm>
          <a:prstGeom prst="rect">
            <a:avLst/>
          </a:prstGeom>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lang="en" sz="2000"/>
              <a:t> </a:t>
            </a:r>
            <a:r>
              <a:rPr lang="en" sz="2000" u="sng"/>
              <a:t>Ultrasonic Sensor (HC-SR04):</a:t>
            </a:r>
            <a:endParaRPr u="sng"/>
          </a:p>
        </p:txBody>
      </p:sp>
      <p:pic>
        <p:nvPicPr>
          <p:cNvPr id="403" name="Google Shape;403;p69"/>
          <p:cNvPicPr preferRelativeResize="0"/>
          <p:nvPr/>
        </p:nvPicPr>
        <p:blipFill>
          <a:blip r:embed="rId3">
            <a:alphaModFix/>
          </a:blip>
          <a:stretch>
            <a:fillRect/>
          </a:stretch>
        </p:blipFill>
        <p:spPr>
          <a:xfrm>
            <a:off x="208413" y="1765450"/>
            <a:ext cx="4398575" cy="227044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0"/>
          <p:cNvSpPr txBox="1"/>
          <p:nvPr>
            <p:ph idx="4" type="title"/>
          </p:nvPr>
        </p:nvSpPr>
        <p:spPr>
          <a:xfrm>
            <a:off x="938500" y="1130825"/>
            <a:ext cx="46293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APPLICATIONS</a:t>
            </a:r>
            <a:r>
              <a:rPr lang="en"/>
              <a:t>:</a:t>
            </a:r>
            <a:endParaRPr/>
          </a:p>
        </p:txBody>
      </p:sp>
      <p:sp>
        <p:nvSpPr>
          <p:cNvPr id="409" name="Google Shape;409;p70"/>
          <p:cNvSpPr txBox="1"/>
          <p:nvPr>
            <p:ph type="title"/>
          </p:nvPr>
        </p:nvSpPr>
        <p:spPr>
          <a:xfrm>
            <a:off x="938500" y="1679225"/>
            <a:ext cx="5684700" cy="997500"/>
          </a:xfrm>
          <a:prstGeom prst="rect">
            <a:avLst/>
          </a:prstGeom>
        </p:spPr>
        <p:txBody>
          <a:bodyPr anchorCtr="0" anchor="b" bIns="91425" lIns="91425" spcFirstLastPara="1" rIns="91425" wrap="square" tIns="91425">
            <a:spAutoFit/>
          </a:bodyPr>
          <a:lstStyle/>
          <a:p>
            <a:pPr indent="0" lvl="0" marL="0" rtl="0" algn="l">
              <a:lnSpc>
                <a:spcPct val="115000"/>
              </a:lnSpc>
              <a:spcBef>
                <a:spcPts val="1200"/>
              </a:spcBef>
              <a:spcAft>
                <a:spcPts val="1200"/>
              </a:spcAft>
              <a:buNone/>
            </a:pPr>
            <a:r>
              <a:rPr lang="en" sz="1600">
                <a:latin typeface="Montserrat"/>
                <a:ea typeface="Montserrat"/>
                <a:cs typeface="Montserrat"/>
                <a:sym typeface="Montserrat"/>
              </a:rPr>
              <a:t>Distance Detection: The ultrasonic sensor is used for the determination of distance between the sensor and obstacle.</a:t>
            </a:r>
            <a:endParaRPr/>
          </a:p>
        </p:txBody>
      </p:sp>
      <p:sp>
        <p:nvSpPr>
          <p:cNvPr id="410" name="Google Shape;410;p70"/>
          <p:cNvSpPr txBox="1"/>
          <p:nvPr>
            <p:ph idx="3" type="subTitle"/>
          </p:nvPr>
        </p:nvSpPr>
        <p:spPr>
          <a:xfrm>
            <a:off x="938500" y="3480650"/>
            <a:ext cx="3351600" cy="4311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700"/>
              <a:t> </a:t>
            </a:r>
            <a:r>
              <a:rPr lang="en" sz="1600"/>
              <a:t>Cannot work in a vacuum.</a:t>
            </a:r>
            <a:endParaRPr sz="1600"/>
          </a:p>
        </p:txBody>
      </p:sp>
      <p:sp>
        <p:nvSpPr>
          <p:cNvPr id="411" name="Google Shape;411;p70"/>
          <p:cNvSpPr txBox="1"/>
          <p:nvPr>
            <p:ph idx="4" type="title"/>
          </p:nvPr>
        </p:nvSpPr>
        <p:spPr>
          <a:xfrm>
            <a:off x="938500" y="2932250"/>
            <a:ext cx="46293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LIMITATIONS</a:t>
            </a:r>
            <a:r>
              <a:rPr lang="en"/>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p71"/>
          <p:cNvSpPr txBox="1"/>
          <p:nvPr>
            <p:ph idx="2" type="body"/>
          </p:nvPr>
        </p:nvSpPr>
        <p:spPr>
          <a:xfrm>
            <a:off x="4906950" y="1034625"/>
            <a:ext cx="3468900" cy="32631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600">
                <a:solidFill>
                  <a:schemeClr val="dk1"/>
                </a:solidFill>
                <a:latin typeface="Montserrat SemiBold"/>
                <a:ea typeface="Montserrat SemiBold"/>
                <a:cs typeface="Montserrat SemiBold"/>
                <a:sym typeface="Montserrat SemiBold"/>
              </a:rPr>
              <a:t>The DHT11 is a basic digital temperature and humidity sensor. It uses a capacitive humidity sensor and a thermistor to measure the surrounding air, and spits out a digital signal on the data pin (no analog input pins needed). It’s fairly simple to use, but requires careful timing to grab data.</a:t>
            </a:r>
            <a:endParaRPr sz="1600">
              <a:solidFill>
                <a:schemeClr val="dk1"/>
              </a:solidFill>
              <a:latin typeface="Montserrat SemiBold"/>
              <a:ea typeface="Montserrat SemiBold"/>
              <a:cs typeface="Montserrat SemiBold"/>
              <a:sym typeface="Montserrat SemiBold"/>
            </a:endParaRPr>
          </a:p>
        </p:txBody>
      </p:sp>
      <p:sp>
        <p:nvSpPr>
          <p:cNvPr id="417" name="Google Shape;417;p71"/>
          <p:cNvSpPr txBox="1"/>
          <p:nvPr>
            <p:ph type="title"/>
          </p:nvPr>
        </p:nvSpPr>
        <p:spPr>
          <a:xfrm>
            <a:off x="2139775" y="117500"/>
            <a:ext cx="5493900" cy="492600"/>
          </a:xfrm>
          <a:prstGeom prst="rect">
            <a:avLst/>
          </a:prstGeom>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000" u="sng">
                <a:solidFill>
                  <a:schemeClr val="lt2"/>
                </a:solidFill>
                <a:latin typeface="Arial"/>
                <a:ea typeface="Arial"/>
                <a:cs typeface="Arial"/>
                <a:sym typeface="Arial"/>
              </a:rPr>
              <a:t>Temperature and Humidity Sensor (DHT11)</a:t>
            </a:r>
            <a:endParaRPr u="sng"/>
          </a:p>
        </p:txBody>
      </p:sp>
      <p:pic>
        <p:nvPicPr>
          <p:cNvPr id="418" name="Google Shape;418;p71"/>
          <p:cNvPicPr preferRelativeResize="0"/>
          <p:nvPr/>
        </p:nvPicPr>
        <p:blipFill>
          <a:blip r:embed="rId3">
            <a:alphaModFix/>
          </a:blip>
          <a:stretch>
            <a:fillRect/>
          </a:stretch>
        </p:blipFill>
        <p:spPr>
          <a:xfrm>
            <a:off x="640450" y="1325775"/>
            <a:ext cx="3468900" cy="29427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2"/>
          <p:cNvSpPr txBox="1"/>
          <p:nvPr>
            <p:ph idx="4" type="title"/>
          </p:nvPr>
        </p:nvSpPr>
        <p:spPr>
          <a:xfrm>
            <a:off x="862300" y="597425"/>
            <a:ext cx="4629300" cy="54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Montserrat"/>
                <a:ea typeface="Montserrat"/>
                <a:cs typeface="Montserrat"/>
                <a:sym typeface="Montserrat"/>
              </a:rPr>
              <a:t>APPLICATIONS:</a:t>
            </a:r>
            <a:endParaRPr b="1">
              <a:latin typeface="Montserrat"/>
              <a:ea typeface="Montserrat"/>
              <a:cs typeface="Montserrat"/>
              <a:sym typeface="Montserrat"/>
            </a:endParaRPr>
          </a:p>
        </p:txBody>
      </p:sp>
      <p:sp>
        <p:nvSpPr>
          <p:cNvPr id="424" name="Google Shape;424;p72"/>
          <p:cNvSpPr txBox="1"/>
          <p:nvPr>
            <p:ph type="title"/>
          </p:nvPr>
        </p:nvSpPr>
        <p:spPr>
          <a:xfrm>
            <a:off x="862300" y="1250150"/>
            <a:ext cx="5471100" cy="1434600"/>
          </a:xfrm>
          <a:prstGeom prst="rect">
            <a:avLst/>
          </a:prstGeom>
        </p:spPr>
        <p:txBody>
          <a:bodyPr anchorCtr="0" anchor="b" bIns="91425" lIns="91425" spcFirstLastPara="1" rIns="91425" wrap="square" tIns="91425">
            <a:spAutoFit/>
          </a:bodyPr>
          <a:lstStyle/>
          <a:p>
            <a:pPr indent="-228600" lvl="0" marL="457200" rtl="0" algn="l">
              <a:lnSpc>
                <a:spcPct val="115000"/>
              </a:lnSpc>
              <a:spcBef>
                <a:spcPts val="1200"/>
              </a:spcBef>
              <a:spcAft>
                <a:spcPts val="0"/>
              </a:spcAft>
              <a:buNone/>
            </a:pPr>
            <a:r>
              <a:rPr lang="en" sz="1600">
                <a:latin typeface="Montserrat SemiBold"/>
                <a:ea typeface="Montserrat SemiBold"/>
                <a:cs typeface="Montserrat SemiBold"/>
                <a:sym typeface="Montserrat SemiBold"/>
              </a:rPr>
              <a:t>●</a:t>
            </a:r>
            <a:r>
              <a:rPr lang="en" sz="700">
                <a:latin typeface="Montserrat SemiBold"/>
                <a:ea typeface="Montserrat SemiBold"/>
                <a:cs typeface="Montserrat SemiBold"/>
                <a:sym typeface="Montserrat SemiBold"/>
              </a:rPr>
              <a:t> 	</a:t>
            </a:r>
            <a:r>
              <a:rPr lang="en" sz="1600">
                <a:latin typeface="Montserrat SemiBold"/>
                <a:ea typeface="Montserrat SemiBold"/>
                <a:cs typeface="Montserrat SemiBold"/>
                <a:sym typeface="Montserrat SemiBold"/>
              </a:rPr>
              <a:t>In designing Temp. and Humidity level-based alarms.</a:t>
            </a:r>
            <a:endParaRPr sz="1600">
              <a:latin typeface="Montserrat SemiBold"/>
              <a:ea typeface="Montserrat SemiBold"/>
              <a:cs typeface="Montserrat SemiBold"/>
              <a:sym typeface="Montserrat SemiBold"/>
            </a:endParaRPr>
          </a:p>
          <a:p>
            <a:pPr indent="-228600" lvl="0" marL="457200" rtl="0" algn="l">
              <a:lnSpc>
                <a:spcPct val="115000"/>
              </a:lnSpc>
              <a:spcBef>
                <a:spcPts val="1200"/>
              </a:spcBef>
              <a:spcAft>
                <a:spcPts val="1200"/>
              </a:spcAft>
              <a:buNone/>
            </a:pPr>
            <a:r>
              <a:rPr lang="en" sz="1600">
                <a:latin typeface="Montserrat SemiBold"/>
                <a:ea typeface="Montserrat SemiBold"/>
                <a:cs typeface="Montserrat SemiBold"/>
                <a:sym typeface="Montserrat SemiBold"/>
              </a:rPr>
              <a:t>●</a:t>
            </a:r>
            <a:r>
              <a:rPr lang="en" sz="700">
                <a:latin typeface="Montserrat SemiBold"/>
                <a:ea typeface="Montserrat SemiBold"/>
                <a:cs typeface="Montserrat SemiBold"/>
                <a:sym typeface="Montserrat SemiBold"/>
              </a:rPr>
              <a:t> 	</a:t>
            </a:r>
            <a:r>
              <a:rPr lang="en" sz="1600">
                <a:latin typeface="Montserrat SemiBold"/>
                <a:ea typeface="Montserrat SemiBold"/>
                <a:cs typeface="Montserrat SemiBold"/>
                <a:sym typeface="Montserrat SemiBold"/>
              </a:rPr>
              <a:t>IOT projects based on temperature or humidity levels.</a:t>
            </a:r>
            <a:endParaRPr>
              <a:latin typeface="Montserrat SemiBold"/>
              <a:ea typeface="Montserrat SemiBold"/>
              <a:cs typeface="Montserrat SemiBold"/>
              <a:sym typeface="Montserrat SemiBold"/>
            </a:endParaRPr>
          </a:p>
        </p:txBody>
      </p:sp>
      <p:sp>
        <p:nvSpPr>
          <p:cNvPr id="425" name="Google Shape;425;p72"/>
          <p:cNvSpPr txBox="1"/>
          <p:nvPr>
            <p:ph idx="3" type="subTitle"/>
          </p:nvPr>
        </p:nvSpPr>
        <p:spPr>
          <a:xfrm>
            <a:off x="862300" y="3222525"/>
            <a:ext cx="6530400" cy="1122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latin typeface="Montserrat SemiBold"/>
                <a:ea typeface="Montserrat SemiBold"/>
                <a:cs typeface="Montserrat SemiBold"/>
                <a:sym typeface="Montserrat SemiBold"/>
              </a:rPr>
              <a:t>The only real downside of this sensor is you can only get new data from it once every 2 seconds, so sensor readings can be up to 2 seconds old.</a:t>
            </a:r>
            <a:endParaRPr sz="1600">
              <a:latin typeface="Montserrat SemiBold"/>
              <a:ea typeface="Montserrat SemiBold"/>
              <a:cs typeface="Montserrat SemiBold"/>
              <a:sym typeface="Montserrat SemiBold"/>
            </a:endParaRPr>
          </a:p>
          <a:p>
            <a:pPr indent="0" lvl="0" marL="0" rtl="0" algn="l">
              <a:lnSpc>
                <a:spcPct val="115000"/>
              </a:lnSpc>
              <a:spcBef>
                <a:spcPts val="1200"/>
              </a:spcBef>
              <a:spcAft>
                <a:spcPts val="1200"/>
              </a:spcAft>
              <a:buNone/>
            </a:pPr>
            <a:r>
              <a:t/>
            </a:r>
            <a:endParaRPr sz="1600">
              <a:latin typeface="Montserrat SemiBold"/>
              <a:ea typeface="Montserrat SemiBold"/>
              <a:cs typeface="Montserrat SemiBold"/>
              <a:sym typeface="Montserrat SemiBold"/>
            </a:endParaRPr>
          </a:p>
        </p:txBody>
      </p:sp>
      <p:sp>
        <p:nvSpPr>
          <p:cNvPr id="426" name="Google Shape;426;p72"/>
          <p:cNvSpPr txBox="1"/>
          <p:nvPr>
            <p:ph idx="4" type="title"/>
          </p:nvPr>
        </p:nvSpPr>
        <p:spPr>
          <a:xfrm>
            <a:off x="862300" y="2779850"/>
            <a:ext cx="4629300" cy="54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Montserrat"/>
                <a:ea typeface="Montserrat"/>
                <a:cs typeface="Montserrat"/>
                <a:sym typeface="Montserrat"/>
              </a:rPr>
              <a:t>LIMITATIONS:</a:t>
            </a:r>
            <a:endParaRPr b="1">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p73"/>
          <p:cNvSpPr txBox="1"/>
          <p:nvPr>
            <p:ph idx="2" type="body"/>
          </p:nvPr>
        </p:nvSpPr>
        <p:spPr>
          <a:xfrm>
            <a:off x="4906950" y="802475"/>
            <a:ext cx="3468900" cy="37446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450">
                <a:solidFill>
                  <a:schemeClr val="dk1"/>
                </a:solidFill>
                <a:latin typeface="Montserrat SemiBold"/>
                <a:ea typeface="Montserrat SemiBold"/>
                <a:cs typeface="Montserrat SemiBold"/>
                <a:sym typeface="Montserrat SemiBold"/>
              </a:rPr>
              <a:t>A Light Dependent Resistor (LDR) is also called a photoresistor, cadmium sulfide (CdS) cell or a photoconductor. It is a photocell that works on the principle of photoconductivity. The passive component is basically a resistor whose resistance value decreases when the intensity of light increases. This optoelectronic device is mostly used in light varying sensor circuit, and light and dark activated switching circuits.</a:t>
            </a:r>
            <a:endParaRPr sz="1450">
              <a:solidFill>
                <a:schemeClr val="dk1"/>
              </a:solidFill>
              <a:latin typeface="Montserrat SemiBold"/>
              <a:ea typeface="Montserrat SemiBold"/>
              <a:cs typeface="Montserrat SemiBold"/>
              <a:sym typeface="Montserrat SemiBold"/>
            </a:endParaRPr>
          </a:p>
        </p:txBody>
      </p:sp>
      <p:sp>
        <p:nvSpPr>
          <p:cNvPr id="432" name="Google Shape;432;p73"/>
          <p:cNvSpPr txBox="1"/>
          <p:nvPr>
            <p:ph type="title"/>
          </p:nvPr>
        </p:nvSpPr>
        <p:spPr>
          <a:xfrm>
            <a:off x="1404075" y="146175"/>
            <a:ext cx="5892300" cy="554100"/>
          </a:xfrm>
          <a:prstGeom prst="rect">
            <a:avLst/>
          </a:prstGeom>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lang="en" u="sng"/>
              <a:t>Light Dependent Resistor (LDR)</a:t>
            </a:r>
            <a:endParaRPr u="sng"/>
          </a:p>
        </p:txBody>
      </p:sp>
      <p:pic>
        <p:nvPicPr>
          <p:cNvPr id="433" name="Google Shape;433;p73"/>
          <p:cNvPicPr preferRelativeResize="0"/>
          <p:nvPr/>
        </p:nvPicPr>
        <p:blipFill>
          <a:blip r:embed="rId3">
            <a:alphaModFix/>
          </a:blip>
          <a:stretch>
            <a:fillRect/>
          </a:stretch>
        </p:blipFill>
        <p:spPr>
          <a:xfrm>
            <a:off x="168050" y="1462875"/>
            <a:ext cx="4602150" cy="24237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4"/>
          <p:cNvSpPr txBox="1"/>
          <p:nvPr>
            <p:ph idx="4" type="title"/>
          </p:nvPr>
        </p:nvSpPr>
        <p:spPr>
          <a:xfrm>
            <a:off x="1395700" y="902225"/>
            <a:ext cx="4629300" cy="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cxnSp>
        <p:nvCxnSpPr>
          <p:cNvPr id="439" name="Google Shape;439;p74"/>
          <p:cNvCxnSpPr/>
          <p:nvPr/>
        </p:nvCxnSpPr>
        <p:spPr>
          <a:xfrm>
            <a:off x="1452075" y="14506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40" name="Google Shape;440;p74"/>
          <p:cNvSpPr txBox="1"/>
          <p:nvPr>
            <p:ph type="title"/>
          </p:nvPr>
        </p:nvSpPr>
        <p:spPr>
          <a:xfrm>
            <a:off x="1300500" y="1886050"/>
            <a:ext cx="6327000" cy="2179500"/>
          </a:xfrm>
          <a:prstGeom prst="rect">
            <a:avLst/>
          </a:prstGeom>
        </p:spPr>
        <p:txBody>
          <a:bodyPr anchorCtr="0" anchor="b" bIns="91425" lIns="91425" spcFirstLastPara="1" rIns="91425" wrap="square" tIns="91425">
            <a:spAutoFit/>
          </a:bodyPr>
          <a:lstStyle/>
          <a:p>
            <a:pPr indent="-228600" lvl="0" marL="457200" rtl="0" algn="l">
              <a:lnSpc>
                <a:spcPct val="115000"/>
              </a:lnSpc>
              <a:spcBef>
                <a:spcPts val="1200"/>
              </a:spcBef>
              <a:spcAft>
                <a:spcPts val="0"/>
              </a:spcAft>
              <a:buNone/>
            </a:pPr>
            <a:r>
              <a:rPr lang="en" sz="1600">
                <a:latin typeface="Montserrat SemiBold"/>
                <a:ea typeface="Montserrat SemiBold"/>
                <a:cs typeface="Montserrat SemiBold"/>
                <a:sym typeface="Montserrat SemiBold"/>
              </a:rPr>
              <a:t>●</a:t>
            </a:r>
            <a:r>
              <a:rPr lang="en" sz="700">
                <a:latin typeface="Montserrat SemiBold"/>
                <a:ea typeface="Montserrat SemiBold"/>
                <a:cs typeface="Montserrat SemiBold"/>
                <a:sym typeface="Montserrat SemiBold"/>
              </a:rPr>
              <a:t> 	</a:t>
            </a:r>
            <a:r>
              <a:rPr lang="en" sz="1600">
                <a:latin typeface="Montserrat SemiBold"/>
                <a:ea typeface="Montserrat SemiBold"/>
                <a:cs typeface="Montserrat SemiBold"/>
                <a:sym typeface="Montserrat SemiBold"/>
              </a:rPr>
              <a:t>Automatic Street Light Circuit</a:t>
            </a:r>
            <a:endParaRPr sz="1600">
              <a:latin typeface="Montserrat SemiBold"/>
              <a:ea typeface="Montserrat SemiBold"/>
              <a:cs typeface="Montserrat SemiBold"/>
              <a:sym typeface="Montserrat SemiBold"/>
            </a:endParaRPr>
          </a:p>
          <a:p>
            <a:pPr indent="-228600" lvl="0" marL="457200" rtl="0" algn="l">
              <a:lnSpc>
                <a:spcPct val="115000"/>
              </a:lnSpc>
              <a:spcBef>
                <a:spcPts val="1200"/>
              </a:spcBef>
              <a:spcAft>
                <a:spcPts val="0"/>
              </a:spcAft>
              <a:buNone/>
            </a:pPr>
            <a:r>
              <a:rPr lang="en" sz="1600">
                <a:latin typeface="Montserrat SemiBold"/>
                <a:ea typeface="Montserrat SemiBold"/>
                <a:cs typeface="Montserrat SemiBold"/>
                <a:sym typeface="Montserrat SemiBold"/>
              </a:rPr>
              <a:t>●</a:t>
            </a:r>
            <a:r>
              <a:rPr lang="en" sz="700">
                <a:latin typeface="Montserrat SemiBold"/>
                <a:ea typeface="Montserrat SemiBold"/>
                <a:cs typeface="Montserrat SemiBold"/>
                <a:sym typeface="Montserrat SemiBold"/>
              </a:rPr>
              <a:t> 	</a:t>
            </a:r>
            <a:r>
              <a:rPr lang="en" sz="1600">
                <a:latin typeface="Montserrat SemiBold"/>
                <a:ea typeface="Montserrat SemiBold"/>
                <a:cs typeface="Montserrat SemiBold"/>
                <a:sym typeface="Montserrat SemiBold"/>
              </a:rPr>
              <a:t>Simple Fire Alarm Circuit</a:t>
            </a:r>
            <a:endParaRPr sz="1600">
              <a:latin typeface="Montserrat SemiBold"/>
              <a:ea typeface="Montserrat SemiBold"/>
              <a:cs typeface="Montserrat SemiBold"/>
              <a:sym typeface="Montserrat SemiBold"/>
            </a:endParaRPr>
          </a:p>
          <a:p>
            <a:pPr indent="-228600" lvl="0" marL="457200" rtl="0" algn="l">
              <a:lnSpc>
                <a:spcPct val="115000"/>
              </a:lnSpc>
              <a:spcBef>
                <a:spcPts val="1200"/>
              </a:spcBef>
              <a:spcAft>
                <a:spcPts val="0"/>
              </a:spcAft>
              <a:buNone/>
            </a:pPr>
            <a:r>
              <a:rPr lang="en" sz="1600">
                <a:latin typeface="Montserrat SemiBold"/>
                <a:ea typeface="Montserrat SemiBold"/>
                <a:cs typeface="Montserrat SemiBold"/>
                <a:sym typeface="Montserrat SemiBold"/>
              </a:rPr>
              <a:t>●</a:t>
            </a:r>
            <a:r>
              <a:rPr lang="en" sz="700">
                <a:latin typeface="Montserrat SemiBold"/>
                <a:ea typeface="Montserrat SemiBold"/>
                <a:cs typeface="Montserrat SemiBold"/>
                <a:sym typeface="Montserrat SemiBold"/>
              </a:rPr>
              <a:t> 	</a:t>
            </a:r>
            <a:r>
              <a:rPr lang="en" sz="1600">
                <a:latin typeface="Montserrat SemiBold"/>
                <a:ea typeface="Montserrat SemiBold"/>
                <a:cs typeface="Montserrat SemiBold"/>
                <a:sym typeface="Montserrat SemiBold"/>
              </a:rPr>
              <a:t>Light Activated Switch Circuit</a:t>
            </a:r>
            <a:endParaRPr sz="1600">
              <a:latin typeface="Montserrat SemiBold"/>
              <a:ea typeface="Montserrat SemiBold"/>
              <a:cs typeface="Montserrat SemiBold"/>
              <a:sym typeface="Montserrat SemiBold"/>
            </a:endParaRPr>
          </a:p>
          <a:p>
            <a:pPr indent="-228600" lvl="0" marL="457200" rtl="0" algn="l">
              <a:lnSpc>
                <a:spcPct val="115000"/>
              </a:lnSpc>
              <a:spcBef>
                <a:spcPts val="1200"/>
              </a:spcBef>
              <a:spcAft>
                <a:spcPts val="0"/>
              </a:spcAft>
              <a:buNone/>
            </a:pPr>
            <a:r>
              <a:rPr lang="en" sz="1600">
                <a:latin typeface="Montserrat SemiBold"/>
                <a:ea typeface="Montserrat SemiBold"/>
                <a:cs typeface="Montserrat SemiBold"/>
                <a:sym typeface="Montserrat SemiBold"/>
              </a:rPr>
              <a:t>●</a:t>
            </a:r>
            <a:r>
              <a:rPr lang="en" sz="700">
                <a:latin typeface="Montserrat SemiBold"/>
                <a:ea typeface="Montserrat SemiBold"/>
                <a:cs typeface="Montserrat SemiBold"/>
                <a:sym typeface="Montserrat SemiBold"/>
              </a:rPr>
              <a:t> 	</a:t>
            </a:r>
            <a:r>
              <a:rPr lang="en" sz="1600">
                <a:latin typeface="Montserrat SemiBold"/>
                <a:ea typeface="Montserrat SemiBold"/>
                <a:cs typeface="Montserrat SemiBold"/>
                <a:sym typeface="Montserrat SemiBold"/>
              </a:rPr>
              <a:t>Automatic LED Emergency Light</a:t>
            </a:r>
            <a:endParaRPr sz="1600">
              <a:latin typeface="Montserrat SemiBold"/>
              <a:ea typeface="Montserrat SemiBold"/>
              <a:cs typeface="Montserrat SemiBold"/>
              <a:sym typeface="Montserrat SemiBold"/>
            </a:endParaRPr>
          </a:p>
          <a:p>
            <a:pPr indent="-228600" lvl="0" marL="457200" rtl="0" algn="l">
              <a:lnSpc>
                <a:spcPct val="115000"/>
              </a:lnSpc>
              <a:spcBef>
                <a:spcPts val="1200"/>
              </a:spcBef>
              <a:spcAft>
                <a:spcPts val="1200"/>
              </a:spcAft>
              <a:buNone/>
            </a:pPr>
            <a:r>
              <a:rPr lang="en" sz="1600">
                <a:latin typeface="Montserrat SemiBold"/>
                <a:ea typeface="Montserrat SemiBold"/>
                <a:cs typeface="Montserrat SemiBold"/>
                <a:sym typeface="Montserrat SemiBold"/>
              </a:rPr>
              <a:t>●</a:t>
            </a:r>
            <a:r>
              <a:rPr lang="en" sz="700">
                <a:latin typeface="Montserrat SemiBold"/>
                <a:ea typeface="Montserrat SemiBold"/>
                <a:cs typeface="Montserrat SemiBold"/>
                <a:sym typeface="Montserrat SemiBold"/>
              </a:rPr>
              <a:t> 	</a:t>
            </a:r>
            <a:r>
              <a:rPr lang="en" sz="1600">
                <a:latin typeface="Montserrat SemiBold"/>
                <a:ea typeface="Montserrat SemiBold"/>
                <a:cs typeface="Montserrat SemiBold"/>
                <a:sym typeface="Montserrat SemiBold"/>
              </a:rPr>
              <a:t> Night Security Light</a:t>
            </a:r>
            <a:endParaRPr>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 name="Shape 177"/>
        <p:cNvGrpSpPr/>
        <p:nvPr/>
      </p:nvGrpSpPr>
      <p:grpSpPr>
        <a:xfrm>
          <a:off x="0" y="0"/>
          <a:ext cx="0" cy="0"/>
          <a:chOff x="0" y="0"/>
          <a:chExt cx="0" cy="0"/>
        </a:xfrm>
      </p:grpSpPr>
      <p:pic>
        <p:nvPicPr>
          <p:cNvPr id="178" name="Google Shape;178;p39"/>
          <p:cNvPicPr preferRelativeResize="0"/>
          <p:nvPr/>
        </p:nvPicPr>
        <p:blipFill>
          <a:blip r:embed="rId3">
            <a:alphaModFix amt="97000"/>
          </a:blip>
          <a:stretch>
            <a:fillRect/>
          </a:stretch>
        </p:blipFill>
        <p:spPr>
          <a:xfrm>
            <a:off x="3243813" y="134684"/>
            <a:ext cx="5837975" cy="4874140"/>
          </a:xfrm>
          <a:prstGeom prst="rect">
            <a:avLst/>
          </a:prstGeom>
          <a:noFill/>
          <a:ln>
            <a:noFill/>
          </a:ln>
        </p:spPr>
      </p:pic>
      <p:sp>
        <p:nvSpPr>
          <p:cNvPr id="179" name="Google Shape;179;p39"/>
          <p:cNvSpPr txBox="1"/>
          <p:nvPr/>
        </p:nvSpPr>
        <p:spPr>
          <a:xfrm>
            <a:off x="494900" y="2793300"/>
            <a:ext cx="26070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351C75"/>
              </a:buClr>
              <a:buSzPts val="1400"/>
              <a:buFont typeface="Times New Roman"/>
              <a:buChar char="●"/>
            </a:pPr>
            <a:r>
              <a:rPr b="1" lang="en">
                <a:solidFill>
                  <a:srgbClr val="351C75"/>
                </a:solidFill>
                <a:latin typeface="Times New Roman"/>
                <a:ea typeface="Times New Roman"/>
                <a:cs typeface="Times New Roman"/>
                <a:sym typeface="Times New Roman"/>
              </a:rPr>
              <a:t>Types of Microcontrollers</a:t>
            </a:r>
            <a:endParaRPr b="1">
              <a:solidFill>
                <a:srgbClr val="351C75"/>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351C75"/>
              </a:buClr>
              <a:buSzPts val="1400"/>
              <a:buFont typeface="Times New Roman"/>
              <a:buChar char="●"/>
            </a:pPr>
            <a:r>
              <a:rPr b="1" lang="en">
                <a:solidFill>
                  <a:srgbClr val="351C75"/>
                </a:solidFill>
                <a:latin typeface="Times New Roman"/>
                <a:ea typeface="Times New Roman"/>
                <a:cs typeface="Times New Roman"/>
                <a:sym typeface="Times New Roman"/>
              </a:rPr>
              <a:t>Their differences</a:t>
            </a:r>
            <a:endParaRPr b="1">
              <a:solidFill>
                <a:srgbClr val="351C75"/>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351C75"/>
              </a:buClr>
              <a:buSzPts val="1400"/>
              <a:buFont typeface="Times New Roman"/>
              <a:buChar char="●"/>
            </a:pPr>
            <a:r>
              <a:rPr b="1" lang="en">
                <a:solidFill>
                  <a:srgbClr val="351C75"/>
                </a:solidFill>
                <a:latin typeface="Times New Roman"/>
                <a:ea typeface="Times New Roman"/>
                <a:cs typeface="Times New Roman"/>
                <a:sym typeface="Times New Roman"/>
              </a:rPr>
              <a:t>Applications</a:t>
            </a:r>
            <a:endParaRPr b="1">
              <a:solidFill>
                <a:srgbClr val="351C75"/>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rgbClr val="351C75"/>
              </a:buClr>
              <a:buSzPts val="1400"/>
              <a:buFont typeface="Times New Roman"/>
              <a:buChar char="●"/>
            </a:pPr>
            <a:r>
              <a:rPr b="1" lang="en">
                <a:solidFill>
                  <a:srgbClr val="351C75"/>
                </a:solidFill>
                <a:latin typeface="Times New Roman"/>
                <a:ea typeface="Times New Roman"/>
                <a:cs typeface="Times New Roman"/>
                <a:sym typeface="Times New Roman"/>
              </a:rPr>
              <a:t>Specifications</a:t>
            </a:r>
            <a:endParaRPr b="1">
              <a:solidFill>
                <a:srgbClr val="351C75"/>
              </a:solidFill>
              <a:latin typeface="Times New Roman"/>
              <a:ea typeface="Times New Roman"/>
              <a:cs typeface="Times New Roman"/>
              <a:sym typeface="Times New Roman"/>
            </a:endParaRPr>
          </a:p>
        </p:txBody>
      </p:sp>
      <p:sp>
        <p:nvSpPr>
          <p:cNvPr id="180" name="Google Shape;180;p39"/>
          <p:cNvSpPr txBox="1"/>
          <p:nvPr/>
        </p:nvSpPr>
        <p:spPr>
          <a:xfrm>
            <a:off x="164375" y="283000"/>
            <a:ext cx="5423100" cy="12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200">
                <a:solidFill>
                  <a:schemeClr val="lt2"/>
                </a:solidFill>
                <a:latin typeface="Impact"/>
                <a:ea typeface="Impact"/>
                <a:cs typeface="Impact"/>
                <a:sym typeface="Impact"/>
              </a:rPr>
              <a:t>MICROPROCESSORS AND MICROCONTROLLERS</a:t>
            </a:r>
            <a:endParaRPr b="1" sz="3200">
              <a:solidFill>
                <a:schemeClr val="lt2"/>
              </a:solidFill>
              <a:latin typeface="Impact"/>
              <a:ea typeface="Impact"/>
              <a:cs typeface="Impact"/>
              <a:sym typeface="Impact"/>
            </a:endParaRPr>
          </a:p>
        </p:txBody>
      </p:sp>
      <p:sp>
        <p:nvSpPr>
          <p:cNvPr id="181" name="Google Shape;181;p39"/>
          <p:cNvSpPr txBox="1"/>
          <p:nvPr/>
        </p:nvSpPr>
        <p:spPr>
          <a:xfrm>
            <a:off x="464563" y="1823025"/>
            <a:ext cx="415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0000"/>
                </a:solidFill>
                <a:latin typeface="Montserrat"/>
                <a:ea typeface="Montserrat"/>
                <a:cs typeface="Montserrat"/>
                <a:sym typeface="Montserrat"/>
              </a:rPr>
              <a:t>After going through this part, you will learn: </a:t>
            </a:r>
            <a:endParaRPr b="1">
              <a:solidFill>
                <a:srgbClr val="CC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44" name="Shape 444"/>
        <p:cNvGrpSpPr/>
        <p:nvPr/>
      </p:nvGrpSpPr>
      <p:grpSpPr>
        <a:xfrm>
          <a:off x="0" y="0"/>
          <a:ext cx="0" cy="0"/>
          <a:chOff x="0" y="0"/>
          <a:chExt cx="0" cy="0"/>
        </a:xfrm>
      </p:grpSpPr>
      <p:sp>
        <p:nvSpPr>
          <p:cNvPr id="445" name="Google Shape;445;p75"/>
          <p:cNvSpPr txBox="1"/>
          <p:nvPr/>
        </p:nvSpPr>
        <p:spPr>
          <a:xfrm>
            <a:off x="1782900" y="1322700"/>
            <a:ext cx="5578200" cy="2031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6000">
                <a:solidFill>
                  <a:srgbClr val="990000"/>
                </a:solidFill>
                <a:latin typeface="Impact"/>
                <a:ea typeface="Impact"/>
                <a:cs typeface="Impact"/>
                <a:sym typeface="Impact"/>
              </a:rPr>
              <a:t>ARDUINO CODE LANGUAGE</a:t>
            </a:r>
            <a:endParaRPr b="1" sz="6000">
              <a:solidFill>
                <a:srgbClr val="990000"/>
              </a:solidFill>
              <a:latin typeface="Impact"/>
              <a:ea typeface="Impact"/>
              <a:cs typeface="Impact"/>
              <a:sym typeface="Impac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A7A7A"/>
            </a:gs>
            <a:gs pos="100000">
              <a:srgbClr val="393939"/>
            </a:gs>
          </a:gsLst>
          <a:path path="circle">
            <a:fillToRect b="50%" l="50%" r="50%" t="50%"/>
          </a:path>
          <a:tileRect/>
        </a:gradFill>
      </p:bgPr>
    </p:bg>
    <p:spTree>
      <p:nvGrpSpPr>
        <p:cNvPr id="449" name="Shape 449"/>
        <p:cNvGrpSpPr/>
        <p:nvPr/>
      </p:nvGrpSpPr>
      <p:grpSpPr>
        <a:xfrm>
          <a:off x="0" y="0"/>
          <a:ext cx="0" cy="0"/>
          <a:chOff x="0" y="0"/>
          <a:chExt cx="0" cy="0"/>
        </a:xfrm>
      </p:grpSpPr>
      <p:sp>
        <p:nvSpPr>
          <p:cNvPr id="450" name="Google Shape;450;p76"/>
          <p:cNvSpPr txBox="1"/>
          <p:nvPr/>
        </p:nvSpPr>
        <p:spPr>
          <a:xfrm>
            <a:off x="1434750" y="567575"/>
            <a:ext cx="6274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latin typeface="Montserrat ExtraBold"/>
                <a:ea typeface="Montserrat ExtraBold"/>
                <a:cs typeface="Montserrat ExtraBold"/>
                <a:sym typeface="Montserrat ExtraBold"/>
              </a:rPr>
              <a:t>What is the use of Arduino Code Language?</a:t>
            </a:r>
            <a:endParaRPr sz="2400">
              <a:solidFill>
                <a:schemeClr val="accent1"/>
              </a:solidFill>
              <a:latin typeface="Montserrat ExtraBold"/>
              <a:ea typeface="Montserrat ExtraBold"/>
              <a:cs typeface="Montserrat ExtraBold"/>
              <a:sym typeface="Montserrat ExtraBold"/>
            </a:endParaRPr>
          </a:p>
        </p:txBody>
      </p:sp>
      <p:sp>
        <p:nvSpPr>
          <p:cNvPr id="451" name="Google Shape;451;p76"/>
          <p:cNvSpPr txBox="1"/>
          <p:nvPr/>
        </p:nvSpPr>
        <p:spPr>
          <a:xfrm>
            <a:off x="1434750" y="1857400"/>
            <a:ext cx="6373800" cy="225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Times New Roman"/>
                <a:ea typeface="Times New Roman"/>
                <a:cs typeface="Times New Roman"/>
                <a:sym typeface="Times New Roman"/>
              </a:rPr>
              <a:t>Using Arduino Code Language, we make a set of instructions. We define in there what actions the Arduino would perform when a certain input is detected.</a:t>
            </a:r>
            <a:endParaRPr sz="17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700">
                <a:solidFill>
                  <a:schemeClr val="lt1"/>
                </a:solidFill>
                <a:latin typeface="Times New Roman"/>
                <a:ea typeface="Times New Roman"/>
                <a:cs typeface="Times New Roman"/>
                <a:sym typeface="Times New Roman"/>
              </a:rPr>
              <a:t>You have studied about pins in above sections. With the Arduino Code Language we can define how do we want to use which pin i.e. for input or for output.</a:t>
            </a:r>
            <a:endParaRPr sz="1700">
              <a:solidFill>
                <a:schemeClr val="lt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5" name="Shape 455"/>
        <p:cNvGrpSpPr/>
        <p:nvPr/>
      </p:nvGrpSpPr>
      <p:grpSpPr>
        <a:xfrm>
          <a:off x="0" y="0"/>
          <a:ext cx="0" cy="0"/>
          <a:chOff x="0" y="0"/>
          <a:chExt cx="0" cy="0"/>
        </a:xfrm>
      </p:grpSpPr>
      <p:sp>
        <p:nvSpPr>
          <p:cNvPr id="456" name="Google Shape;456;p77"/>
          <p:cNvSpPr txBox="1"/>
          <p:nvPr/>
        </p:nvSpPr>
        <p:spPr>
          <a:xfrm>
            <a:off x="2491050" y="755400"/>
            <a:ext cx="4161900" cy="363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accent1"/>
                </a:solidFill>
                <a:latin typeface="Montserrat ExtraBold"/>
                <a:ea typeface="Montserrat ExtraBold"/>
                <a:cs typeface="Montserrat ExtraBold"/>
                <a:sym typeface="Montserrat ExtraBold"/>
              </a:rPr>
              <a:t>Topics to be covered</a:t>
            </a:r>
            <a:endParaRPr sz="2400">
              <a:solidFill>
                <a:schemeClr val="accent1"/>
              </a:solidFill>
              <a:latin typeface="Montserrat ExtraBold"/>
              <a:ea typeface="Montserrat ExtraBold"/>
              <a:cs typeface="Montserrat ExtraBold"/>
              <a:sym typeface="Montserrat ExtraBold"/>
            </a:endParaRPr>
          </a:p>
          <a:p>
            <a:pPr indent="0" lvl="0" marL="0" rtl="0" algn="ctr">
              <a:spcBef>
                <a:spcPts val="0"/>
              </a:spcBef>
              <a:spcAft>
                <a:spcPts val="0"/>
              </a:spcAft>
              <a:buNone/>
            </a:pPr>
            <a:r>
              <a:t/>
            </a:r>
            <a:endParaRPr sz="2000">
              <a:solidFill>
                <a:schemeClr val="accent1"/>
              </a:solidFill>
              <a:latin typeface="Proxima Nova"/>
              <a:ea typeface="Proxima Nova"/>
              <a:cs typeface="Proxima Nova"/>
              <a:sym typeface="Proxima Nova"/>
            </a:endParaRPr>
          </a:p>
          <a:p>
            <a:pPr indent="-342900" lvl="0" marL="457200" rtl="0" algn="l">
              <a:lnSpc>
                <a:spcPct val="15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Variables &amp; Data Types</a:t>
            </a:r>
            <a:endParaRPr sz="1800">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Operators</a:t>
            </a:r>
            <a:endParaRPr sz="1800">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Flow Control</a:t>
            </a:r>
            <a:endParaRPr sz="1800">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Loops</a:t>
            </a:r>
            <a:endParaRPr sz="1800">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Functions</a:t>
            </a:r>
            <a:endParaRPr sz="1800">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Code Structure</a:t>
            </a:r>
            <a:endParaRPr sz="1800">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Arduino Functions</a:t>
            </a:r>
            <a:endParaRPr sz="1600">
              <a:solidFill>
                <a:schemeClr val="accent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460" name="Shape 460"/>
        <p:cNvGrpSpPr/>
        <p:nvPr/>
      </p:nvGrpSpPr>
      <p:grpSpPr>
        <a:xfrm>
          <a:off x="0" y="0"/>
          <a:ext cx="0" cy="0"/>
          <a:chOff x="0" y="0"/>
          <a:chExt cx="0" cy="0"/>
        </a:xfrm>
      </p:grpSpPr>
      <p:sp>
        <p:nvSpPr>
          <p:cNvPr id="461" name="Google Shape;461;p78"/>
          <p:cNvSpPr txBox="1"/>
          <p:nvPr/>
        </p:nvSpPr>
        <p:spPr>
          <a:xfrm>
            <a:off x="2578050" y="540700"/>
            <a:ext cx="39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E69138"/>
                </a:solidFill>
                <a:latin typeface="Proxima Nova"/>
                <a:ea typeface="Proxima Nova"/>
                <a:cs typeface="Proxima Nova"/>
                <a:sym typeface="Proxima Nova"/>
              </a:rPr>
              <a:t>Variable &amp; Data Types</a:t>
            </a:r>
            <a:endParaRPr b="1" sz="2400">
              <a:solidFill>
                <a:srgbClr val="E69138"/>
              </a:solidFill>
              <a:latin typeface="Proxima Nova"/>
              <a:ea typeface="Proxima Nova"/>
              <a:cs typeface="Proxima Nova"/>
              <a:sym typeface="Proxima Nova"/>
            </a:endParaRPr>
          </a:p>
        </p:txBody>
      </p:sp>
      <p:sp>
        <p:nvSpPr>
          <p:cNvPr id="462" name="Google Shape;462;p78"/>
          <p:cNvSpPr txBox="1"/>
          <p:nvPr/>
        </p:nvSpPr>
        <p:spPr>
          <a:xfrm>
            <a:off x="1026325" y="1094800"/>
            <a:ext cx="72786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Variables:</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 variable is a way of naming and storing a value for later use. As their name suggest, they can be varied/changed continually.</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A variable needs to be declared and sometime </a:t>
            </a:r>
            <a:r>
              <a:rPr lang="en" sz="1800">
                <a:solidFill>
                  <a:schemeClr val="dk1"/>
                </a:solidFill>
                <a:latin typeface="Times New Roman"/>
                <a:ea typeface="Times New Roman"/>
                <a:cs typeface="Times New Roman"/>
                <a:sym typeface="Times New Roman"/>
              </a:rPr>
              <a:t>assigned</a:t>
            </a:r>
            <a:r>
              <a:rPr lang="en" sz="1800">
                <a:solidFill>
                  <a:schemeClr val="dk1"/>
                </a:solidFill>
                <a:latin typeface="Times New Roman"/>
                <a:ea typeface="Times New Roman"/>
                <a:cs typeface="Times New Roman"/>
                <a:sym typeface="Times New Roman"/>
              </a:rPr>
              <a:t> to the value needing to be stored.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The following declares and </a:t>
            </a:r>
            <a:r>
              <a:rPr lang="en" sz="1800">
                <a:solidFill>
                  <a:schemeClr val="dk1"/>
                </a:solidFill>
                <a:latin typeface="Times New Roman"/>
                <a:ea typeface="Times New Roman"/>
                <a:cs typeface="Times New Roman"/>
                <a:sym typeface="Times New Roman"/>
              </a:rPr>
              <a:t>assigns a value to a variable.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int input Variable = 0;</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cxnSp>
        <p:nvCxnSpPr>
          <p:cNvPr id="463" name="Google Shape;463;p78"/>
          <p:cNvCxnSpPr/>
          <p:nvPr/>
        </p:nvCxnSpPr>
        <p:spPr>
          <a:xfrm flipH="1" rot="10800000">
            <a:off x="1085975" y="3985825"/>
            <a:ext cx="250500" cy="501300"/>
          </a:xfrm>
          <a:prstGeom prst="straightConnector1">
            <a:avLst/>
          </a:prstGeom>
          <a:noFill/>
          <a:ln cap="flat" cmpd="sng" w="9525">
            <a:solidFill>
              <a:schemeClr val="dk1"/>
            </a:solidFill>
            <a:prstDash val="solid"/>
            <a:round/>
            <a:headEnd len="med" w="med" type="none"/>
            <a:tailEnd len="med" w="med" type="triangle"/>
          </a:ln>
        </p:spPr>
      </p:cxnSp>
      <p:cxnSp>
        <p:nvCxnSpPr>
          <p:cNvPr id="464" name="Google Shape;464;p78"/>
          <p:cNvCxnSpPr/>
          <p:nvPr/>
        </p:nvCxnSpPr>
        <p:spPr>
          <a:xfrm rot="10800000">
            <a:off x="2076500" y="3985825"/>
            <a:ext cx="107400" cy="501300"/>
          </a:xfrm>
          <a:prstGeom prst="straightConnector1">
            <a:avLst/>
          </a:prstGeom>
          <a:noFill/>
          <a:ln cap="flat" cmpd="sng" w="9525">
            <a:solidFill>
              <a:schemeClr val="dk1"/>
            </a:solidFill>
            <a:prstDash val="solid"/>
            <a:round/>
            <a:headEnd len="med" w="med" type="none"/>
            <a:tailEnd len="med" w="med" type="triangle"/>
          </a:ln>
        </p:spPr>
      </p:cxnSp>
      <p:cxnSp>
        <p:nvCxnSpPr>
          <p:cNvPr id="465" name="Google Shape;465;p78"/>
          <p:cNvCxnSpPr/>
          <p:nvPr/>
        </p:nvCxnSpPr>
        <p:spPr>
          <a:xfrm rot="10800000">
            <a:off x="3060475" y="4003825"/>
            <a:ext cx="202800" cy="465300"/>
          </a:xfrm>
          <a:prstGeom prst="straightConnector1">
            <a:avLst/>
          </a:prstGeom>
          <a:noFill/>
          <a:ln cap="flat" cmpd="sng" w="9525">
            <a:solidFill>
              <a:srgbClr val="212121"/>
            </a:solidFill>
            <a:prstDash val="solid"/>
            <a:round/>
            <a:headEnd len="med" w="med" type="none"/>
            <a:tailEnd len="med" w="med" type="triangle"/>
          </a:ln>
        </p:spPr>
      </p:cxnSp>
      <p:sp>
        <p:nvSpPr>
          <p:cNvPr id="466" name="Google Shape;466;p78"/>
          <p:cNvSpPr txBox="1"/>
          <p:nvPr/>
        </p:nvSpPr>
        <p:spPr>
          <a:xfrm>
            <a:off x="627600" y="4487125"/>
            <a:ext cx="77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Proxima Nova"/>
                <a:ea typeface="Proxima Nova"/>
                <a:cs typeface="Proxima Nova"/>
                <a:sym typeface="Proxima Nova"/>
              </a:rPr>
              <a:t>Type</a:t>
            </a:r>
            <a:endParaRPr sz="1600">
              <a:solidFill>
                <a:schemeClr val="accent6"/>
              </a:solidFill>
              <a:latin typeface="Proxima Nova"/>
              <a:ea typeface="Proxima Nova"/>
              <a:cs typeface="Proxima Nova"/>
              <a:sym typeface="Proxima Nova"/>
            </a:endParaRPr>
          </a:p>
        </p:txBody>
      </p:sp>
      <p:sp>
        <p:nvSpPr>
          <p:cNvPr id="467" name="Google Shape;467;p78"/>
          <p:cNvSpPr txBox="1"/>
          <p:nvPr/>
        </p:nvSpPr>
        <p:spPr>
          <a:xfrm>
            <a:off x="1874925" y="4580175"/>
            <a:ext cx="88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Proxima Nova"/>
                <a:ea typeface="Proxima Nova"/>
                <a:cs typeface="Proxima Nova"/>
                <a:sym typeface="Proxima Nova"/>
              </a:rPr>
              <a:t>Name</a:t>
            </a:r>
            <a:endParaRPr>
              <a:solidFill>
                <a:schemeClr val="accent6"/>
              </a:solidFill>
            </a:endParaRPr>
          </a:p>
        </p:txBody>
      </p:sp>
      <p:sp>
        <p:nvSpPr>
          <p:cNvPr id="468" name="Google Shape;468;p78"/>
          <p:cNvSpPr txBox="1"/>
          <p:nvPr/>
        </p:nvSpPr>
        <p:spPr>
          <a:xfrm>
            <a:off x="3234150" y="4487125"/>
            <a:ext cx="77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Value</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2" name="Shape 472"/>
        <p:cNvGrpSpPr/>
        <p:nvPr/>
      </p:nvGrpSpPr>
      <p:grpSpPr>
        <a:xfrm>
          <a:off x="0" y="0"/>
          <a:ext cx="0" cy="0"/>
          <a:chOff x="0" y="0"/>
          <a:chExt cx="0" cy="0"/>
        </a:xfrm>
      </p:grpSpPr>
      <p:sp>
        <p:nvSpPr>
          <p:cNvPr id="473" name="Google Shape;473;p79"/>
          <p:cNvSpPr txBox="1"/>
          <p:nvPr/>
        </p:nvSpPr>
        <p:spPr>
          <a:xfrm>
            <a:off x="682350" y="1271600"/>
            <a:ext cx="2911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9900"/>
                </a:solidFill>
                <a:latin typeface="Times New Roman"/>
                <a:ea typeface="Times New Roman"/>
                <a:cs typeface="Times New Roman"/>
                <a:sym typeface="Times New Roman"/>
              </a:rPr>
              <a:t>byte</a:t>
            </a:r>
            <a:r>
              <a:rPr b="1" lang="en" sz="1800">
                <a:solidFill>
                  <a:schemeClr val="lt1"/>
                </a:solidFill>
                <a:latin typeface="Times New Roman"/>
                <a:ea typeface="Times New Roman"/>
                <a:cs typeface="Times New Roman"/>
                <a:sym typeface="Times New Roman"/>
              </a:rPr>
              <a:t> - </a:t>
            </a:r>
            <a:r>
              <a:rPr lang="en" sz="1800">
                <a:solidFill>
                  <a:schemeClr val="lt1"/>
                </a:solidFill>
                <a:latin typeface="Times New Roman"/>
                <a:ea typeface="Times New Roman"/>
                <a:cs typeface="Times New Roman"/>
                <a:sym typeface="Times New Roman"/>
              </a:rPr>
              <a:t>It stores an 8-bit numerical value without any decimal point. It has a range of 0-255.</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rgbClr val="FF9900"/>
                </a:solidFill>
                <a:latin typeface="Times New Roman"/>
                <a:ea typeface="Times New Roman"/>
                <a:cs typeface="Times New Roman"/>
                <a:sym typeface="Times New Roman"/>
              </a:rPr>
              <a:t>int</a:t>
            </a:r>
            <a:r>
              <a:rPr b="1" lang="en" sz="1800">
                <a:solidFill>
                  <a:schemeClr val="lt1"/>
                </a:solidFill>
                <a:latin typeface="Times New Roman"/>
                <a:ea typeface="Times New Roman"/>
                <a:cs typeface="Times New Roman"/>
                <a:sym typeface="Times New Roman"/>
              </a:rPr>
              <a:t> - </a:t>
            </a:r>
            <a:r>
              <a:rPr lang="en" sz="1800">
                <a:solidFill>
                  <a:schemeClr val="lt1"/>
                </a:solidFill>
                <a:latin typeface="Times New Roman"/>
                <a:ea typeface="Times New Roman"/>
                <a:cs typeface="Times New Roman"/>
                <a:sym typeface="Times New Roman"/>
              </a:rPr>
              <a:t>Integers are the primary </a:t>
            </a:r>
            <a:r>
              <a:rPr lang="en" sz="1800">
                <a:solidFill>
                  <a:schemeClr val="lt1"/>
                </a:solidFill>
                <a:latin typeface="Times New Roman"/>
                <a:ea typeface="Times New Roman"/>
                <a:cs typeface="Times New Roman"/>
                <a:sym typeface="Times New Roman"/>
              </a:rPr>
              <a:t>data types</a:t>
            </a:r>
            <a:r>
              <a:rPr lang="en" sz="1800">
                <a:solidFill>
                  <a:schemeClr val="lt1"/>
                </a:solidFill>
                <a:latin typeface="Times New Roman"/>
                <a:ea typeface="Times New Roman"/>
                <a:cs typeface="Times New Roman"/>
                <a:sym typeface="Times New Roman"/>
              </a:rPr>
              <a:t> used for storing </a:t>
            </a:r>
            <a:r>
              <a:rPr lang="en" sz="1800">
                <a:solidFill>
                  <a:schemeClr val="lt1"/>
                </a:solidFill>
                <a:latin typeface="Times New Roman"/>
                <a:ea typeface="Times New Roman"/>
                <a:cs typeface="Times New Roman"/>
                <a:sym typeface="Times New Roman"/>
              </a:rPr>
              <a:t>numeric</a:t>
            </a:r>
            <a:r>
              <a:rPr lang="en" sz="1800">
                <a:solidFill>
                  <a:schemeClr val="lt1"/>
                </a:solidFill>
                <a:latin typeface="Times New Roman"/>
                <a:ea typeface="Times New Roman"/>
                <a:cs typeface="Times New Roman"/>
                <a:sym typeface="Times New Roman"/>
              </a:rPr>
              <a:t> values without decimals. Range - -32,768 to 32,767 They take up a size of 16-bit or 2 bytes.</a:t>
            </a:r>
            <a:endParaRPr sz="1800">
              <a:solidFill>
                <a:schemeClr val="lt1"/>
              </a:solidFill>
              <a:latin typeface="Times New Roman"/>
              <a:ea typeface="Times New Roman"/>
              <a:cs typeface="Times New Roman"/>
              <a:sym typeface="Times New Roman"/>
            </a:endParaRPr>
          </a:p>
        </p:txBody>
      </p:sp>
      <p:sp>
        <p:nvSpPr>
          <p:cNvPr id="474" name="Google Shape;474;p79"/>
          <p:cNvSpPr txBox="1"/>
          <p:nvPr/>
        </p:nvSpPr>
        <p:spPr>
          <a:xfrm>
            <a:off x="5244725" y="1271600"/>
            <a:ext cx="3130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9900"/>
                </a:solidFill>
                <a:latin typeface="Times New Roman"/>
                <a:ea typeface="Times New Roman"/>
                <a:cs typeface="Times New Roman"/>
                <a:sym typeface="Times New Roman"/>
              </a:rPr>
              <a:t>long</a:t>
            </a:r>
            <a:r>
              <a:rPr lang="en" sz="1800">
                <a:solidFill>
                  <a:schemeClr val="lt1"/>
                </a:solidFill>
                <a:latin typeface="Times New Roman"/>
                <a:ea typeface="Times New Roman"/>
                <a:cs typeface="Times New Roman"/>
                <a:sym typeface="Times New Roman"/>
              </a:rPr>
              <a:t> - Extended size data type for integers. They take up to 32-bit and have a range of -2,147,483,648 to 2,147,583,648</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rgbClr val="FF9900"/>
                </a:solidFill>
                <a:latin typeface="Times New Roman"/>
                <a:ea typeface="Times New Roman"/>
                <a:cs typeface="Times New Roman"/>
                <a:sym typeface="Times New Roman"/>
              </a:rPr>
              <a:t>float</a:t>
            </a:r>
            <a:r>
              <a:rPr b="1" lang="en" sz="1800">
                <a:solidFill>
                  <a:schemeClr val="lt1"/>
                </a:solidFill>
                <a:latin typeface="Times New Roman"/>
                <a:ea typeface="Times New Roman"/>
                <a:cs typeface="Times New Roman"/>
                <a:sym typeface="Times New Roman"/>
              </a:rPr>
              <a:t> </a:t>
            </a:r>
            <a:r>
              <a:rPr lang="en" sz="1800">
                <a:solidFill>
                  <a:schemeClr val="lt1"/>
                </a:solidFill>
                <a:latin typeface="Times New Roman"/>
                <a:ea typeface="Times New Roman"/>
                <a:cs typeface="Times New Roman"/>
                <a:sym typeface="Times New Roman"/>
              </a:rPr>
              <a:t>- Data type for holding numerical values with decimals. It has a range of -3.4028235E+38 to 3.4028235E+38</a:t>
            </a:r>
            <a:endParaRPr sz="1800">
              <a:solidFill>
                <a:schemeClr val="lt1"/>
              </a:solidFill>
              <a:latin typeface="Times New Roman"/>
              <a:ea typeface="Times New Roman"/>
              <a:cs typeface="Times New Roman"/>
              <a:sym typeface="Times New Roman"/>
            </a:endParaRPr>
          </a:p>
        </p:txBody>
      </p:sp>
      <p:sp>
        <p:nvSpPr>
          <p:cNvPr id="475" name="Google Shape;475;p79"/>
          <p:cNvSpPr txBox="1"/>
          <p:nvPr/>
        </p:nvSpPr>
        <p:spPr>
          <a:xfrm>
            <a:off x="896975" y="361250"/>
            <a:ext cx="264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rgbClr val="FF9900"/>
                </a:solidFill>
                <a:latin typeface="Montserrat ExtraBold"/>
                <a:ea typeface="Montserrat ExtraBold"/>
                <a:cs typeface="Montserrat ExtraBold"/>
                <a:sym typeface="Montserrat ExtraBold"/>
              </a:rPr>
              <a:t>DATA</a:t>
            </a:r>
            <a:r>
              <a:rPr lang="en" sz="2400">
                <a:solidFill>
                  <a:srgbClr val="FF9900"/>
                </a:solidFill>
                <a:latin typeface="Montserrat ExtraBold"/>
                <a:ea typeface="Montserrat ExtraBold"/>
                <a:cs typeface="Montserrat ExtraBold"/>
                <a:sym typeface="Montserrat ExtraBold"/>
              </a:rPr>
              <a:t> </a:t>
            </a:r>
            <a:r>
              <a:rPr lang="en" sz="2400" u="sng">
                <a:solidFill>
                  <a:srgbClr val="FF9900"/>
                </a:solidFill>
                <a:latin typeface="Montserrat ExtraBold"/>
                <a:ea typeface="Montserrat ExtraBold"/>
                <a:cs typeface="Montserrat ExtraBold"/>
                <a:sym typeface="Montserrat ExtraBold"/>
              </a:rPr>
              <a:t>TYPES</a:t>
            </a:r>
            <a:r>
              <a:rPr lang="en" sz="2400">
                <a:solidFill>
                  <a:srgbClr val="FF9900"/>
                </a:solidFill>
                <a:latin typeface="Montserrat ExtraBold"/>
                <a:ea typeface="Montserrat ExtraBold"/>
                <a:cs typeface="Montserrat ExtraBold"/>
                <a:sym typeface="Montserrat ExtraBold"/>
              </a:rPr>
              <a:t>:</a:t>
            </a:r>
            <a:endParaRPr sz="2400">
              <a:latin typeface="Montserrat ExtraBold"/>
              <a:ea typeface="Montserrat ExtraBold"/>
              <a:cs typeface="Montserrat ExtraBold"/>
              <a:sym typeface="Montserrat ExtraBold"/>
            </a:endParaRPr>
          </a:p>
        </p:txBody>
      </p:sp>
      <p:cxnSp>
        <p:nvCxnSpPr>
          <p:cNvPr id="476" name="Google Shape;476;p79"/>
          <p:cNvCxnSpPr/>
          <p:nvPr/>
        </p:nvCxnSpPr>
        <p:spPr>
          <a:xfrm>
            <a:off x="4366450" y="1157125"/>
            <a:ext cx="31200" cy="34383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0" name="Shape 480"/>
        <p:cNvGrpSpPr/>
        <p:nvPr/>
      </p:nvGrpSpPr>
      <p:grpSpPr>
        <a:xfrm>
          <a:off x="0" y="0"/>
          <a:ext cx="0" cy="0"/>
          <a:chOff x="0" y="0"/>
          <a:chExt cx="0" cy="0"/>
        </a:xfrm>
      </p:grpSpPr>
      <p:sp>
        <p:nvSpPr>
          <p:cNvPr id="481" name="Google Shape;481;p80"/>
          <p:cNvSpPr txBox="1"/>
          <p:nvPr/>
        </p:nvSpPr>
        <p:spPr>
          <a:xfrm>
            <a:off x="313025" y="1094100"/>
            <a:ext cx="36639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F9900"/>
                </a:solidFill>
                <a:latin typeface="Times New Roman"/>
                <a:ea typeface="Times New Roman"/>
                <a:cs typeface="Times New Roman"/>
                <a:sym typeface="Times New Roman"/>
              </a:rPr>
              <a:t>array</a:t>
            </a:r>
            <a:r>
              <a:rPr b="1" lang="en" sz="1800">
                <a:solidFill>
                  <a:schemeClr val="lt1"/>
                </a:solidFill>
                <a:latin typeface="Times New Roman"/>
                <a:ea typeface="Times New Roman"/>
                <a:cs typeface="Times New Roman"/>
                <a:sym typeface="Times New Roman"/>
              </a:rPr>
              <a:t> </a:t>
            </a:r>
            <a:r>
              <a:rPr lang="en" sz="1800">
                <a:solidFill>
                  <a:schemeClr val="lt1"/>
                </a:solidFill>
                <a:latin typeface="Times New Roman"/>
                <a:ea typeface="Times New Roman"/>
                <a:cs typeface="Times New Roman"/>
                <a:sym typeface="Times New Roman"/>
              </a:rPr>
              <a:t>- An array is a collection of values that can be </a:t>
            </a:r>
            <a:r>
              <a:rPr lang="en" sz="1800">
                <a:solidFill>
                  <a:schemeClr val="lt1"/>
                </a:solidFill>
                <a:latin typeface="Times New Roman"/>
                <a:ea typeface="Times New Roman"/>
                <a:cs typeface="Times New Roman"/>
                <a:sym typeface="Times New Roman"/>
              </a:rPr>
              <a:t>accessed</a:t>
            </a:r>
            <a:r>
              <a:rPr lang="en" sz="1800">
                <a:solidFill>
                  <a:schemeClr val="lt1"/>
                </a:solidFill>
                <a:latin typeface="Times New Roman"/>
                <a:ea typeface="Times New Roman"/>
                <a:cs typeface="Times New Roman"/>
                <a:sym typeface="Times New Roman"/>
              </a:rPr>
              <a:t> with index numbers. Basically you can think of them as a numbered list. There index number starts from 0. Array can hold the values of all data types above.</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There are a couple of ways an array can be declared:</a:t>
            </a:r>
            <a:endParaRPr sz="1800">
              <a:solidFill>
                <a:srgbClr val="FFFF00"/>
              </a:solidFill>
              <a:latin typeface="Times New Roman"/>
              <a:ea typeface="Times New Roman"/>
              <a:cs typeface="Times New Roman"/>
              <a:sym typeface="Times New Roman"/>
            </a:endParaRPr>
          </a:p>
        </p:txBody>
      </p:sp>
      <p:sp>
        <p:nvSpPr>
          <p:cNvPr id="482" name="Google Shape;482;p80"/>
          <p:cNvSpPr txBox="1"/>
          <p:nvPr/>
        </p:nvSpPr>
        <p:spPr>
          <a:xfrm>
            <a:off x="5253100" y="124350"/>
            <a:ext cx="30000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int myArray[] = {value1, value2,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int myArray[5]; 		//declares an array with 6 positions.</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myArray[3] = 10; 		//assigns the 4th value to 10</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To retrieve a value from an array</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x = myArray[3];  		//x must be already declared as int. x becomes 10.</a:t>
            </a:r>
            <a:endParaRPr/>
          </a:p>
        </p:txBody>
      </p:sp>
      <p:cxnSp>
        <p:nvCxnSpPr>
          <p:cNvPr id="483" name="Google Shape;483;p80"/>
          <p:cNvCxnSpPr/>
          <p:nvPr/>
        </p:nvCxnSpPr>
        <p:spPr>
          <a:xfrm>
            <a:off x="4525025" y="524525"/>
            <a:ext cx="15600" cy="4313700"/>
          </a:xfrm>
          <a:prstGeom prst="straightConnector1">
            <a:avLst/>
          </a:prstGeom>
          <a:noFill/>
          <a:ln cap="flat" cmpd="sng" w="9525">
            <a:solidFill>
              <a:srgbClr val="FF9900"/>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7" name="Shape 487"/>
        <p:cNvGrpSpPr/>
        <p:nvPr/>
      </p:nvGrpSpPr>
      <p:grpSpPr>
        <a:xfrm>
          <a:off x="0" y="0"/>
          <a:ext cx="0" cy="0"/>
          <a:chOff x="0" y="0"/>
          <a:chExt cx="0" cy="0"/>
        </a:xfrm>
      </p:grpSpPr>
      <p:sp>
        <p:nvSpPr>
          <p:cNvPr id="488" name="Google Shape;488;p81"/>
          <p:cNvSpPr txBox="1"/>
          <p:nvPr/>
        </p:nvSpPr>
        <p:spPr>
          <a:xfrm>
            <a:off x="3127800" y="393725"/>
            <a:ext cx="288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1"/>
                </a:solidFill>
                <a:latin typeface="Times New Roman"/>
                <a:ea typeface="Times New Roman"/>
                <a:cs typeface="Times New Roman"/>
                <a:sym typeface="Times New Roman"/>
              </a:rPr>
              <a:t>Operators</a:t>
            </a:r>
            <a:endParaRPr b="1" sz="2800">
              <a:solidFill>
                <a:schemeClr val="accent1"/>
              </a:solidFill>
              <a:latin typeface="Times New Roman"/>
              <a:ea typeface="Times New Roman"/>
              <a:cs typeface="Times New Roman"/>
              <a:sym typeface="Times New Roman"/>
            </a:endParaRPr>
          </a:p>
        </p:txBody>
      </p:sp>
      <p:sp>
        <p:nvSpPr>
          <p:cNvPr id="489" name="Google Shape;489;p81"/>
          <p:cNvSpPr txBox="1"/>
          <p:nvPr/>
        </p:nvSpPr>
        <p:spPr>
          <a:xfrm>
            <a:off x="745625" y="1459650"/>
            <a:ext cx="3534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Times New Roman"/>
                <a:ea typeface="Times New Roman"/>
                <a:cs typeface="Times New Roman"/>
                <a:sym typeface="Times New Roman"/>
              </a:rPr>
              <a:t>Arithmetic Operators: </a:t>
            </a:r>
            <a:r>
              <a:rPr b="1" lang="en" sz="1800">
                <a:solidFill>
                  <a:schemeClr val="lt1"/>
                </a:solidFill>
                <a:latin typeface="Times New Roman"/>
                <a:ea typeface="Times New Roman"/>
                <a:cs typeface="Times New Roman"/>
                <a:sym typeface="Times New Roman"/>
              </a:rPr>
              <a:t>+, -, *, /</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As the name suggest, they perform arithmetic operations i.e. Addition, Subtraction, Multiplication and Division.</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They must be </a:t>
            </a:r>
            <a:r>
              <a:rPr lang="en" sz="1800">
                <a:solidFill>
                  <a:schemeClr val="lt1"/>
                </a:solidFill>
                <a:latin typeface="Times New Roman"/>
                <a:ea typeface="Times New Roman"/>
                <a:cs typeface="Times New Roman"/>
                <a:sym typeface="Times New Roman"/>
              </a:rPr>
              <a:t>performed on the same type of variable and the result is in same type too.</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00"/>
              </a:solidFill>
              <a:latin typeface="Times New Roman"/>
              <a:ea typeface="Times New Roman"/>
              <a:cs typeface="Times New Roman"/>
              <a:sym typeface="Times New Roman"/>
            </a:endParaRPr>
          </a:p>
        </p:txBody>
      </p:sp>
      <p:sp>
        <p:nvSpPr>
          <p:cNvPr id="490" name="Google Shape;490;p81"/>
          <p:cNvSpPr txBox="1"/>
          <p:nvPr/>
        </p:nvSpPr>
        <p:spPr>
          <a:xfrm>
            <a:off x="5606475" y="1509750"/>
            <a:ext cx="3000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For eg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int x = 9;</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int y = 4;</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int z;</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z = x/y; 	// In this case the result will be 2.25 but the value of z will become 2, because z is an integer.</a:t>
            </a:r>
            <a:endParaRPr>
              <a:latin typeface="Times New Roman"/>
              <a:ea typeface="Times New Roman"/>
              <a:cs typeface="Times New Roman"/>
              <a:sym typeface="Times New Roman"/>
            </a:endParaRPr>
          </a:p>
        </p:txBody>
      </p:sp>
      <p:cxnSp>
        <p:nvCxnSpPr>
          <p:cNvPr id="491" name="Google Shape;491;p81"/>
          <p:cNvCxnSpPr/>
          <p:nvPr/>
        </p:nvCxnSpPr>
        <p:spPr>
          <a:xfrm>
            <a:off x="4747450" y="1233325"/>
            <a:ext cx="31200" cy="34383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2"/>
          <p:cNvSpPr txBox="1"/>
          <p:nvPr/>
        </p:nvSpPr>
        <p:spPr>
          <a:xfrm>
            <a:off x="1663100" y="447600"/>
            <a:ext cx="40239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Compound Assignments:</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They are the combination of operators.</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x++;  	//same as x = x+1;</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x- -; 		//same as x = x-1;</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x += y;  	//same as x = x+y;</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Comparison Operators;</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x == y;	//will be true if x is equal to y</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x != y;	//will be true if x is not equal to y</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x &lt; y;	//x is less than y</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x &gt; y;	//x is greater than y</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x &lt;= y;	//x is less than or equal to y</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x &gt;= y;	//x is greater than or equal to y</a:t>
            </a:r>
            <a:endParaRPr sz="1600">
              <a:solidFill>
                <a:srgbClr val="FFFF00"/>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0" name="Shape 500"/>
        <p:cNvGrpSpPr/>
        <p:nvPr/>
      </p:nvGrpSpPr>
      <p:grpSpPr>
        <a:xfrm>
          <a:off x="0" y="0"/>
          <a:ext cx="0" cy="0"/>
          <a:chOff x="0" y="0"/>
          <a:chExt cx="0" cy="0"/>
        </a:xfrm>
      </p:grpSpPr>
      <p:pic>
        <p:nvPicPr>
          <p:cNvPr id="501" name="Google Shape;501;p83"/>
          <p:cNvPicPr preferRelativeResize="0"/>
          <p:nvPr/>
        </p:nvPicPr>
        <p:blipFill>
          <a:blip r:embed="rId3">
            <a:alphaModFix/>
          </a:blip>
          <a:stretch>
            <a:fillRect/>
          </a:stretch>
        </p:blipFill>
        <p:spPr>
          <a:xfrm>
            <a:off x="5470263" y="998625"/>
            <a:ext cx="2943225" cy="3409950"/>
          </a:xfrm>
          <a:prstGeom prst="rect">
            <a:avLst/>
          </a:prstGeom>
          <a:noFill/>
          <a:ln>
            <a:noFill/>
          </a:ln>
        </p:spPr>
      </p:pic>
      <p:sp>
        <p:nvSpPr>
          <p:cNvPr id="502" name="Google Shape;502;p83"/>
          <p:cNvSpPr txBox="1"/>
          <p:nvPr/>
        </p:nvSpPr>
        <p:spPr>
          <a:xfrm>
            <a:off x="1560250" y="375775"/>
            <a:ext cx="3000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accent1"/>
                </a:solidFill>
                <a:latin typeface="Proxima Nova"/>
                <a:ea typeface="Proxima Nova"/>
                <a:cs typeface="Proxima Nova"/>
                <a:sym typeface="Proxima Nova"/>
              </a:rPr>
              <a:t>Flow Control</a:t>
            </a:r>
            <a:endParaRPr sz="1700"/>
          </a:p>
        </p:txBody>
      </p:sp>
      <p:sp>
        <p:nvSpPr>
          <p:cNvPr id="503" name="Google Shape;503;p83"/>
          <p:cNvSpPr txBox="1"/>
          <p:nvPr/>
        </p:nvSpPr>
        <p:spPr>
          <a:xfrm>
            <a:off x="799450" y="1234175"/>
            <a:ext cx="4004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They are also called conditional statements.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They are used to perform certain actions if the required condition is fulfilled.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In this way, they maintain the flow in our code. </a:t>
            </a:r>
            <a:r>
              <a:rPr lang="en" sz="1800">
                <a:solidFill>
                  <a:schemeClr val="dk1"/>
                </a:solidFill>
                <a:latin typeface="Times New Roman"/>
                <a:ea typeface="Times New Roman"/>
                <a:cs typeface="Times New Roman"/>
                <a:sym typeface="Times New Roman"/>
              </a:rPr>
              <a:t>Following</a:t>
            </a:r>
            <a:r>
              <a:rPr lang="en" sz="1800">
                <a:solidFill>
                  <a:schemeClr val="dk1"/>
                </a:solidFill>
                <a:latin typeface="Times New Roman"/>
                <a:ea typeface="Times New Roman"/>
                <a:cs typeface="Times New Roman"/>
                <a:sym typeface="Times New Roman"/>
              </a:rPr>
              <a:t> are the conditional statements: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a:t>
            </a:r>
            <a:r>
              <a:rPr lang="en" sz="1800">
                <a:solidFill>
                  <a:schemeClr val="dk1"/>
                </a:solidFill>
                <a:latin typeface="Times New Roman"/>
                <a:ea typeface="Times New Roman"/>
                <a:cs typeface="Times New Roman"/>
                <a:sym typeface="Times New Roman"/>
              </a:rPr>
              <a:t>f, if else, </a:t>
            </a:r>
            <a:r>
              <a:rPr lang="en" sz="1800">
                <a:solidFill>
                  <a:schemeClr val="dk1"/>
                </a:solidFill>
                <a:latin typeface="Times New Roman"/>
                <a:ea typeface="Times New Roman"/>
                <a:cs typeface="Times New Roman"/>
                <a:sym typeface="Times New Roman"/>
              </a:rPr>
              <a:t>switch</a:t>
            </a:r>
            <a:r>
              <a:rPr lang="en" sz="1800">
                <a:solidFill>
                  <a:schemeClr val="dk1"/>
                </a:solidFill>
                <a:latin typeface="Times New Roman"/>
                <a:ea typeface="Times New Roman"/>
                <a:cs typeface="Times New Roman"/>
                <a:sym typeface="Times New Roman"/>
              </a:rPr>
              <a:t> case</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4"/>
          <p:cNvSpPr txBox="1"/>
          <p:nvPr/>
        </p:nvSpPr>
        <p:spPr>
          <a:xfrm>
            <a:off x="990975" y="350750"/>
            <a:ext cx="46068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9900"/>
                </a:solidFill>
                <a:latin typeface="Times New Roman"/>
                <a:ea typeface="Times New Roman"/>
                <a:cs typeface="Times New Roman"/>
                <a:sym typeface="Times New Roman"/>
              </a:rPr>
              <a:t>i</a:t>
            </a:r>
            <a:r>
              <a:rPr b="1" lang="en" sz="1800">
                <a:solidFill>
                  <a:srgbClr val="FF9900"/>
                </a:solidFill>
                <a:latin typeface="Times New Roman"/>
                <a:ea typeface="Times New Roman"/>
                <a:cs typeface="Times New Roman"/>
                <a:sym typeface="Times New Roman"/>
              </a:rPr>
              <a:t>f statement</a:t>
            </a:r>
            <a:r>
              <a:rPr b="1" lang="en" sz="1800">
                <a:solidFill>
                  <a:schemeClr val="lt1"/>
                </a:solidFill>
                <a:latin typeface="Times New Roman"/>
                <a:ea typeface="Times New Roman"/>
                <a:cs typeface="Times New Roman"/>
                <a:sym typeface="Times New Roman"/>
              </a:rPr>
              <a:t>:</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It surrounds a code and then executes that code if the condition required is fulfilled.</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i</a:t>
            </a:r>
            <a:r>
              <a:rPr lang="en" sz="1600">
                <a:solidFill>
                  <a:srgbClr val="FFFF00"/>
                </a:solidFill>
                <a:latin typeface="Times New Roman"/>
                <a:ea typeface="Times New Roman"/>
                <a:cs typeface="Times New Roman"/>
                <a:sym typeface="Times New Roman"/>
              </a:rPr>
              <a:t>f (condition) {</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	//</a:t>
            </a:r>
            <a:r>
              <a:rPr lang="en" sz="1600">
                <a:solidFill>
                  <a:srgbClr val="FFFF00"/>
                </a:solidFill>
                <a:latin typeface="Times New Roman"/>
                <a:ea typeface="Times New Roman"/>
                <a:cs typeface="Times New Roman"/>
                <a:sym typeface="Times New Roman"/>
              </a:rPr>
              <a:t>d</a:t>
            </a:r>
            <a:r>
              <a:rPr lang="en" sz="1600">
                <a:solidFill>
                  <a:srgbClr val="FFFF00"/>
                </a:solidFill>
                <a:latin typeface="Times New Roman"/>
                <a:ea typeface="Times New Roman"/>
                <a:cs typeface="Times New Roman"/>
                <a:sym typeface="Times New Roman"/>
              </a:rPr>
              <a:t>o something</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	}</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accent6"/>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rgbClr val="FF9900"/>
                </a:solidFill>
                <a:latin typeface="Times New Roman"/>
                <a:ea typeface="Times New Roman"/>
                <a:cs typeface="Times New Roman"/>
                <a:sym typeface="Times New Roman"/>
              </a:rPr>
              <a:t>i</a:t>
            </a:r>
            <a:r>
              <a:rPr b="1" lang="en" sz="1800">
                <a:solidFill>
                  <a:srgbClr val="FF9900"/>
                </a:solidFill>
                <a:latin typeface="Times New Roman"/>
                <a:ea typeface="Times New Roman"/>
                <a:cs typeface="Times New Roman"/>
                <a:sym typeface="Times New Roman"/>
              </a:rPr>
              <a:t>f </a:t>
            </a:r>
            <a:r>
              <a:rPr b="1" lang="en" sz="1800">
                <a:solidFill>
                  <a:srgbClr val="FF9900"/>
                </a:solidFill>
                <a:latin typeface="Times New Roman"/>
                <a:ea typeface="Times New Roman"/>
                <a:cs typeface="Times New Roman"/>
                <a:sym typeface="Times New Roman"/>
              </a:rPr>
              <a:t>e</a:t>
            </a:r>
            <a:r>
              <a:rPr b="1" lang="en" sz="1800">
                <a:solidFill>
                  <a:srgbClr val="FF9900"/>
                </a:solidFill>
                <a:latin typeface="Times New Roman"/>
                <a:ea typeface="Times New Roman"/>
                <a:cs typeface="Times New Roman"/>
                <a:sym typeface="Times New Roman"/>
              </a:rPr>
              <a:t>lse statement</a:t>
            </a:r>
            <a:r>
              <a:rPr b="1" lang="en" sz="1800">
                <a:solidFill>
                  <a:schemeClr val="lt1"/>
                </a:solidFill>
                <a:latin typeface="Times New Roman"/>
                <a:ea typeface="Times New Roman"/>
                <a:cs typeface="Times New Roman"/>
                <a:sym typeface="Times New Roman"/>
              </a:rPr>
              <a:t>:</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If the condition comes out be false, the code inside else block will be executed.</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i</a:t>
            </a:r>
            <a:r>
              <a:rPr lang="en" sz="1600">
                <a:solidFill>
                  <a:srgbClr val="FFFF00"/>
                </a:solidFill>
                <a:latin typeface="Times New Roman"/>
                <a:ea typeface="Times New Roman"/>
                <a:cs typeface="Times New Roman"/>
                <a:sym typeface="Times New Roman"/>
              </a:rPr>
              <a:t>f (condition) {</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	//will be executed if condition is true</a:t>
            </a:r>
            <a:endParaRPr sz="1600">
              <a:solidFill>
                <a:srgbClr val="FFFF00"/>
              </a:solidFill>
              <a:latin typeface="Times New Roman"/>
              <a:ea typeface="Times New Roman"/>
              <a:cs typeface="Times New Roman"/>
              <a:sym typeface="Times New Roman"/>
            </a:endParaRPr>
          </a:p>
          <a:p>
            <a:pPr indent="45720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 else {</a:t>
            </a:r>
            <a:endParaRPr sz="1600">
              <a:solidFill>
                <a:srgbClr val="FFFF00"/>
              </a:solidFill>
              <a:latin typeface="Times New Roman"/>
              <a:ea typeface="Times New Roman"/>
              <a:cs typeface="Times New Roman"/>
              <a:sym typeface="Times New Roman"/>
            </a:endParaRPr>
          </a:p>
          <a:p>
            <a:pPr indent="45720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//will be executed if condition is false</a:t>
            </a:r>
            <a:endParaRPr sz="1600">
              <a:solidFill>
                <a:srgbClr val="FFFF00"/>
              </a:solidFill>
              <a:latin typeface="Times New Roman"/>
              <a:ea typeface="Times New Roman"/>
              <a:cs typeface="Times New Roman"/>
              <a:sym typeface="Times New Roman"/>
            </a:endParaRPr>
          </a:p>
          <a:p>
            <a:pPr indent="45720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a:t>
            </a:r>
            <a:endParaRPr b="1" sz="1800">
              <a:solidFill>
                <a:srgbClr val="FFFF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0"/>
          <p:cNvSpPr txBox="1"/>
          <p:nvPr>
            <p:ph type="title"/>
          </p:nvPr>
        </p:nvSpPr>
        <p:spPr>
          <a:xfrm>
            <a:off x="1920750" y="430600"/>
            <a:ext cx="5302500" cy="9543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2500"/>
              <a:t>Why do we need to learn Microprocessors/Controllers? </a:t>
            </a:r>
            <a:endParaRPr sz="2500"/>
          </a:p>
        </p:txBody>
      </p:sp>
      <p:cxnSp>
        <p:nvCxnSpPr>
          <p:cNvPr id="187" name="Google Shape;187;p40"/>
          <p:cNvCxnSpPr/>
          <p:nvPr/>
        </p:nvCxnSpPr>
        <p:spPr>
          <a:xfrm>
            <a:off x="2250000" y="1628322"/>
            <a:ext cx="4644000" cy="3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8" name="Google Shape;188;p40"/>
          <p:cNvSpPr txBox="1"/>
          <p:nvPr/>
        </p:nvSpPr>
        <p:spPr>
          <a:xfrm>
            <a:off x="1890750" y="1872050"/>
            <a:ext cx="53625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The microprocessor is the core of computer systems.</a:t>
            </a:r>
            <a:endParaRPr b="1">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Nowadays many communication, digital entertainment, portable devices, are controlled by them.</a:t>
            </a:r>
            <a:endParaRPr b="1">
              <a:solidFill>
                <a:schemeClr val="lt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lt1"/>
              </a:buClr>
              <a:buSzPts val="1400"/>
              <a:buFont typeface="Montserrat"/>
              <a:buChar char="●"/>
            </a:pPr>
            <a:r>
              <a:rPr b="1" lang="en">
                <a:solidFill>
                  <a:schemeClr val="lt1"/>
                </a:solidFill>
                <a:latin typeface="Montserrat"/>
                <a:ea typeface="Montserrat"/>
                <a:cs typeface="Montserrat"/>
                <a:sym typeface="Montserrat"/>
              </a:rPr>
              <a:t>A designer should know what types of components he needs, ways to reduce production costs and product reliable</a:t>
            </a:r>
            <a:endParaRPr b="1">
              <a:solidFill>
                <a:schemeClr val="lt1"/>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5"/>
          <p:cNvSpPr txBox="1"/>
          <p:nvPr/>
        </p:nvSpPr>
        <p:spPr>
          <a:xfrm>
            <a:off x="901725" y="324450"/>
            <a:ext cx="44991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9900"/>
                </a:solidFill>
                <a:latin typeface="Times New Roman"/>
                <a:ea typeface="Times New Roman"/>
                <a:cs typeface="Times New Roman"/>
                <a:sym typeface="Times New Roman"/>
              </a:rPr>
              <a:t>s</a:t>
            </a:r>
            <a:r>
              <a:rPr b="1" lang="en" sz="2100">
                <a:solidFill>
                  <a:srgbClr val="FF9900"/>
                </a:solidFill>
                <a:latin typeface="Times New Roman"/>
                <a:ea typeface="Times New Roman"/>
                <a:cs typeface="Times New Roman"/>
                <a:sym typeface="Times New Roman"/>
              </a:rPr>
              <a:t>witch case:</a:t>
            </a:r>
            <a:endParaRPr b="1" sz="2100">
              <a:solidFill>
                <a:srgbClr val="FF99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100">
              <a:solidFill>
                <a:srgbClr val="FF99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In this statement, we write a variable with the switch and then we write selected </a:t>
            </a:r>
            <a:r>
              <a:rPr lang="en">
                <a:solidFill>
                  <a:schemeClr val="lt1"/>
                </a:solidFill>
                <a:latin typeface="Times New Roman"/>
                <a:ea typeface="Times New Roman"/>
                <a:cs typeface="Times New Roman"/>
                <a:sym typeface="Times New Roman"/>
              </a:rPr>
              <a:t>values</a:t>
            </a:r>
            <a:r>
              <a:rPr lang="en">
                <a:solidFill>
                  <a:schemeClr val="lt1"/>
                </a:solidFill>
                <a:latin typeface="Times New Roman"/>
                <a:ea typeface="Times New Roman"/>
                <a:cs typeface="Times New Roman"/>
                <a:sym typeface="Times New Roman"/>
              </a:rPr>
              <a:t> with cases. The code inside case block is </a:t>
            </a:r>
            <a:r>
              <a:rPr lang="en">
                <a:solidFill>
                  <a:schemeClr val="lt1"/>
                </a:solidFill>
                <a:latin typeface="Times New Roman"/>
                <a:ea typeface="Times New Roman"/>
                <a:cs typeface="Times New Roman"/>
                <a:sym typeface="Times New Roman"/>
              </a:rPr>
              <a:t>executed</a:t>
            </a:r>
            <a:r>
              <a:rPr lang="en">
                <a:solidFill>
                  <a:schemeClr val="lt1"/>
                </a:solidFill>
                <a:latin typeface="Times New Roman"/>
                <a:ea typeface="Times New Roman"/>
                <a:cs typeface="Times New Roman"/>
                <a:sym typeface="Times New Roman"/>
              </a:rPr>
              <a:t> when the variable is </a:t>
            </a:r>
            <a:r>
              <a:rPr lang="en">
                <a:solidFill>
                  <a:schemeClr val="lt1"/>
                </a:solidFill>
                <a:latin typeface="Times New Roman"/>
                <a:ea typeface="Times New Roman"/>
                <a:cs typeface="Times New Roman"/>
                <a:sym typeface="Times New Roman"/>
              </a:rPr>
              <a:t>equal</a:t>
            </a:r>
            <a:r>
              <a:rPr lang="en">
                <a:solidFill>
                  <a:schemeClr val="lt1"/>
                </a:solidFill>
                <a:latin typeface="Times New Roman"/>
                <a:ea typeface="Times New Roman"/>
                <a:cs typeface="Times New Roman"/>
                <a:sym typeface="Times New Roman"/>
              </a:rPr>
              <a:t> to the selected value of that case.</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int x = 5;</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s</a:t>
            </a:r>
            <a:r>
              <a:rPr lang="en">
                <a:solidFill>
                  <a:srgbClr val="00FF00"/>
                </a:solidFill>
                <a:latin typeface="Times New Roman"/>
                <a:ea typeface="Times New Roman"/>
                <a:cs typeface="Times New Roman"/>
                <a:sym typeface="Times New Roman"/>
              </a:rPr>
              <a:t>witch (x) {</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a:t>
            </a:r>
            <a:r>
              <a:rPr lang="en">
                <a:solidFill>
                  <a:srgbClr val="00FF00"/>
                </a:solidFill>
                <a:latin typeface="Times New Roman"/>
                <a:ea typeface="Times New Roman"/>
                <a:cs typeface="Times New Roman"/>
                <a:sym typeface="Times New Roman"/>
              </a:rPr>
              <a:t>c</a:t>
            </a:r>
            <a:r>
              <a:rPr lang="en">
                <a:solidFill>
                  <a:srgbClr val="00FF00"/>
                </a:solidFill>
                <a:latin typeface="Times New Roman"/>
                <a:ea typeface="Times New Roman"/>
                <a:cs typeface="Times New Roman"/>
                <a:sym typeface="Times New Roman"/>
              </a:rPr>
              <a:t>ase 1:</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//do something</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a:t>
            </a:r>
            <a:r>
              <a:rPr lang="en">
                <a:solidFill>
                  <a:srgbClr val="00FF00"/>
                </a:solidFill>
                <a:latin typeface="Times New Roman"/>
                <a:ea typeface="Times New Roman"/>
                <a:cs typeface="Times New Roman"/>
                <a:sym typeface="Times New Roman"/>
              </a:rPr>
              <a:t>b</a:t>
            </a:r>
            <a:r>
              <a:rPr lang="en">
                <a:solidFill>
                  <a:srgbClr val="00FF00"/>
                </a:solidFill>
                <a:latin typeface="Times New Roman"/>
                <a:ea typeface="Times New Roman"/>
                <a:cs typeface="Times New Roman"/>
                <a:sym typeface="Times New Roman"/>
              </a:rPr>
              <a:t>reak;</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a:t>
            </a:r>
            <a:r>
              <a:rPr lang="en">
                <a:solidFill>
                  <a:srgbClr val="00FF00"/>
                </a:solidFill>
                <a:latin typeface="Times New Roman"/>
                <a:ea typeface="Times New Roman"/>
                <a:cs typeface="Times New Roman"/>
                <a:sym typeface="Times New Roman"/>
              </a:rPr>
              <a:t>c</a:t>
            </a:r>
            <a:r>
              <a:rPr lang="en">
                <a:solidFill>
                  <a:srgbClr val="00FF00"/>
                </a:solidFill>
                <a:latin typeface="Times New Roman"/>
                <a:ea typeface="Times New Roman"/>
                <a:cs typeface="Times New Roman"/>
                <a:sym typeface="Times New Roman"/>
              </a:rPr>
              <a:t>ase 5:</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//This code will be executed in this case.</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a:t>
            </a:r>
            <a:r>
              <a:rPr lang="en">
                <a:solidFill>
                  <a:srgbClr val="00FF00"/>
                </a:solidFill>
                <a:latin typeface="Times New Roman"/>
                <a:ea typeface="Times New Roman"/>
                <a:cs typeface="Times New Roman"/>
                <a:sym typeface="Times New Roman"/>
              </a:rPr>
              <a:t>b</a:t>
            </a:r>
            <a:r>
              <a:rPr lang="en">
                <a:solidFill>
                  <a:srgbClr val="00FF00"/>
                </a:solidFill>
                <a:latin typeface="Times New Roman"/>
                <a:ea typeface="Times New Roman"/>
                <a:cs typeface="Times New Roman"/>
                <a:sym typeface="Times New Roman"/>
              </a:rPr>
              <a:t>reak;</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a:t>
            </a:r>
            <a:r>
              <a:rPr lang="en">
                <a:solidFill>
                  <a:srgbClr val="00FF00"/>
                </a:solidFill>
                <a:latin typeface="Times New Roman"/>
                <a:ea typeface="Times New Roman"/>
                <a:cs typeface="Times New Roman"/>
                <a:sym typeface="Times New Roman"/>
              </a:rPr>
              <a:t>d</a:t>
            </a:r>
            <a:r>
              <a:rPr lang="en">
                <a:solidFill>
                  <a:srgbClr val="00FF00"/>
                </a:solidFill>
                <a:latin typeface="Times New Roman"/>
                <a:ea typeface="Times New Roman"/>
                <a:cs typeface="Times New Roman"/>
                <a:sym typeface="Times New Roman"/>
              </a:rPr>
              <a:t>efault:</a:t>
            </a:r>
            <a:endParaRPr>
              <a:solidFill>
                <a:srgbClr val="00FF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FF00"/>
                </a:solidFill>
                <a:latin typeface="Times New Roman"/>
                <a:ea typeface="Times New Roman"/>
                <a:cs typeface="Times New Roman"/>
                <a:sym typeface="Times New Roman"/>
              </a:rPr>
              <a:t>	//will be executed if none of the cases match</a:t>
            </a:r>
            <a:endParaRPr>
              <a:solidFill>
                <a:srgbClr val="00FF00"/>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nvSpPr>
        <p:spPr>
          <a:xfrm>
            <a:off x="3072000" y="17900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F9900"/>
                </a:solidFill>
                <a:latin typeface="Times New Roman"/>
                <a:ea typeface="Times New Roman"/>
                <a:cs typeface="Times New Roman"/>
                <a:sym typeface="Times New Roman"/>
              </a:rPr>
              <a:t>Loops</a:t>
            </a:r>
            <a:endParaRPr sz="3000">
              <a:solidFill>
                <a:srgbClr val="FF9900"/>
              </a:solidFill>
              <a:latin typeface="Times New Roman"/>
              <a:ea typeface="Times New Roman"/>
              <a:cs typeface="Times New Roman"/>
              <a:sym typeface="Times New Roman"/>
            </a:endParaRPr>
          </a:p>
        </p:txBody>
      </p:sp>
      <p:sp>
        <p:nvSpPr>
          <p:cNvPr id="519" name="Google Shape;519;p86"/>
          <p:cNvSpPr txBox="1"/>
          <p:nvPr/>
        </p:nvSpPr>
        <p:spPr>
          <a:xfrm>
            <a:off x="383250" y="1091100"/>
            <a:ext cx="5347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Loops are used when we need to repeatedly </a:t>
            </a:r>
            <a:r>
              <a:rPr lang="en">
                <a:solidFill>
                  <a:schemeClr val="dk1"/>
                </a:solidFill>
                <a:latin typeface="Times New Roman"/>
                <a:ea typeface="Times New Roman"/>
                <a:cs typeface="Times New Roman"/>
                <a:sym typeface="Times New Roman"/>
              </a:rPr>
              <a:t>execute</a:t>
            </a:r>
            <a:r>
              <a:rPr lang="en">
                <a:solidFill>
                  <a:schemeClr val="dk1"/>
                </a:solidFill>
                <a:latin typeface="Times New Roman"/>
                <a:ea typeface="Times New Roman"/>
                <a:cs typeface="Times New Roman"/>
                <a:sym typeface="Times New Roman"/>
              </a:rPr>
              <a:t> certain code for a desired number of times or till a requirement is satisfied.</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f</a:t>
            </a:r>
            <a:r>
              <a:rPr b="1" lang="en">
                <a:solidFill>
                  <a:schemeClr val="dk1"/>
                </a:solidFill>
                <a:latin typeface="Times New Roman"/>
                <a:ea typeface="Times New Roman"/>
                <a:cs typeface="Times New Roman"/>
                <a:sym typeface="Times New Roman"/>
              </a:rPr>
              <a:t>or loop:</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It is used to repeat a block of statements(code to be executed) a specific number of times. An increment counter is used.</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f</a:t>
            </a:r>
            <a:r>
              <a:rPr lang="en">
                <a:solidFill>
                  <a:schemeClr val="dk1"/>
                </a:solidFill>
                <a:latin typeface="Times New Roman"/>
                <a:ea typeface="Times New Roman"/>
                <a:cs typeface="Times New Roman"/>
                <a:sym typeface="Times New Roman"/>
              </a:rPr>
              <a:t>or (initialization; condition; expression)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//do something</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520" name="Google Shape;520;p86"/>
          <p:cNvSpPr txBox="1"/>
          <p:nvPr/>
        </p:nvSpPr>
        <p:spPr>
          <a:xfrm>
            <a:off x="388025" y="3758475"/>
            <a:ext cx="362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for (int i =0; i&lt;10; i++)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//this code will be executed 10 times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p:txBody>
      </p:sp>
      <p:pic>
        <p:nvPicPr>
          <p:cNvPr id="521" name="Google Shape;521;p86"/>
          <p:cNvPicPr preferRelativeResize="0"/>
          <p:nvPr/>
        </p:nvPicPr>
        <p:blipFill>
          <a:blip r:embed="rId3">
            <a:alphaModFix/>
          </a:blip>
          <a:stretch>
            <a:fillRect/>
          </a:stretch>
        </p:blipFill>
        <p:spPr>
          <a:xfrm>
            <a:off x="5730450" y="1594575"/>
            <a:ext cx="3108749" cy="208771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nvSpPr>
        <p:spPr>
          <a:xfrm>
            <a:off x="403800" y="677475"/>
            <a:ext cx="36360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Times New Roman"/>
                <a:ea typeface="Times New Roman"/>
                <a:cs typeface="Times New Roman"/>
                <a:sym typeface="Times New Roman"/>
              </a:rPr>
              <a:t>w</a:t>
            </a:r>
            <a:r>
              <a:rPr b="1" lang="en" sz="2400">
                <a:solidFill>
                  <a:schemeClr val="dk1"/>
                </a:solidFill>
                <a:latin typeface="Times New Roman"/>
                <a:ea typeface="Times New Roman"/>
                <a:cs typeface="Times New Roman"/>
                <a:sym typeface="Times New Roman"/>
              </a:rPr>
              <a:t>hile loop:</a:t>
            </a:r>
            <a:endParaRPr b="1"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It is used to </a:t>
            </a:r>
            <a:r>
              <a:rPr lang="en">
                <a:solidFill>
                  <a:schemeClr val="dk1"/>
                </a:solidFill>
                <a:latin typeface="Times New Roman"/>
                <a:ea typeface="Times New Roman"/>
                <a:cs typeface="Times New Roman"/>
                <a:sym typeface="Times New Roman"/>
              </a:rPr>
              <a:t>execute</a:t>
            </a:r>
            <a:r>
              <a:rPr lang="en">
                <a:solidFill>
                  <a:schemeClr val="dk1"/>
                </a:solidFill>
                <a:latin typeface="Times New Roman"/>
                <a:ea typeface="Times New Roman"/>
                <a:cs typeface="Times New Roman"/>
                <a:sym typeface="Times New Roman"/>
              </a:rPr>
              <a:t> a block of code until a required condition is satisfied.</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8761D"/>
                </a:solidFill>
                <a:latin typeface="Times New Roman"/>
                <a:ea typeface="Times New Roman"/>
                <a:cs typeface="Times New Roman"/>
                <a:sym typeface="Times New Roman"/>
              </a:rPr>
              <a:t>w</a:t>
            </a:r>
            <a:r>
              <a:rPr lang="en">
                <a:solidFill>
                  <a:srgbClr val="38761D"/>
                </a:solidFill>
                <a:latin typeface="Times New Roman"/>
                <a:ea typeface="Times New Roman"/>
                <a:cs typeface="Times New Roman"/>
                <a:sym typeface="Times New Roman"/>
              </a:rPr>
              <a:t>hile (condition) {</a:t>
            </a:r>
            <a:endParaRPr>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8761D"/>
                </a:solidFill>
                <a:latin typeface="Times New Roman"/>
                <a:ea typeface="Times New Roman"/>
                <a:cs typeface="Times New Roman"/>
                <a:sym typeface="Times New Roman"/>
              </a:rPr>
              <a:t>	//this code will be executed till the </a:t>
            </a:r>
            <a:r>
              <a:rPr lang="en">
                <a:solidFill>
                  <a:srgbClr val="38761D"/>
                </a:solidFill>
                <a:latin typeface="Times New Roman"/>
                <a:ea typeface="Times New Roman"/>
                <a:cs typeface="Times New Roman"/>
                <a:sym typeface="Times New Roman"/>
              </a:rPr>
              <a:t>condition</a:t>
            </a:r>
            <a:r>
              <a:rPr lang="en">
                <a:solidFill>
                  <a:srgbClr val="38761D"/>
                </a:solidFill>
                <a:latin typeface="Times New Roman"/>
                <a:ea typeface="Times New Roman"/>
                <a:cs typeface="Times New Roman"/>
                <a:sym typeface="Times New Roman"/>
              </a:rPr>
              <a:t> becomes false</a:t>
            </a:r>
            <a:endParaRPr>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8761D"/>
                </a:solidFill>
                <a:latin typeface="Times New Roman"/>
                <a:ea typeface="Times New Roman"/>
                <a:cs typeface="Times New Roman"/>
                <a:sym typeface="Times New Roman"/>
              </a:rPr>
              <a:t>}</a:t>
            </a:r>
            <a:endParaRPr>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8761D"/>
                </a:solidFill>
                <a:latin typeface="Times New Roman"/>
                <a:ea typeface="Times New Roman"/>
                <a:cs typeface="Times New Roman"/>
                <a:sym typeface="Times New Roman"/>
              </a:rPr>
              <a:t>i</a:t>
            </a:r>
            <a:r>
              <a:rPr lang="en">
                <a:solidFill>
                  <a:srgbClr val="38761D"/>
                </a:solidFill>
                <a:latin typeface="Times New Roman"/>
                <a:ea typeface="Times New Roman"/>
                <a:cs typeface="Times New Roman"/>
                <a:sym typeface="Times New Roman"/>
              </a:rPr>
              <a:t>nt i = 0;</a:t>
            </a:r>
            <a:endParaRPr>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8761D"/>
                </a:solidFill>
                <a:latin typeface="Times New Roman"/>
                <a:ea typeface="Times New Roman"/>
                <a:cs typeface="Times New Roman"/>
                <a:sym typeface="Times New Roman"/>
              </a:rPr>
              <a:t>w</a:t>
            </a:r>
            <a:r>
              <a:rPr lang="en">
                <a:solidFill>
                  <a:srgbClr val="38761D"/>
                </a:solidFill>
                <a:latin typeface="Times New Roman"/>
                <a:ea typeface="Times New Roman"/>
                <a:cs typeface="Times New Roman"/>
                <a:sym typeface="Times New Roman"/>
              </a:rPr>
              <a:t>hile ( i &lt;10) {</a:t>
            </a:r>
            <a:endParaRPr>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8761D"/>
                </a:solidFill>
                <a:latin typeface="Times New Roman"/>
                <a:ea typeface="Times New Roman"/>
                <a:cs typeface="Times New Roman"/>
                <a:sym typeface="Times New Roman"/>
              </a:rPr>
              <a:t>	//this code will be executed till i becomes 10</a:t>
            </a:r>
            <a:endParaRPr>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8761D"/>
                </a:solidFill>
                <a:latin typeface="Times New Roman"/>
                <a:ea typeface="Times New Roman"/>
                <a:cs typeface="Times New Roman"/>
                <a:sym typeface="Times New Roman"/>
              </a:rPr>
              <a:t>	I++;</a:t>
            </a:r>
            <a:endParaRPr>
              <a:solidFill>
                <a:srgbClr val="38761D"/>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38761D"/>
                </a:solidFill>
                <a:latin typeface="Times New Roman"/>
                <a:ea typeface="Times New Roman"/>
                <a:cs typeface="Times New Roman"/>
                <a:sym typeface="Times New Roman"/>
              </a:rPr>
              <a:t>	}</a:t>
            </a:r>
            <a:endParaRPr>
              <a:solidFill>
                <a:srgbClr val="38761D"/>
              </a:solidFill>
              <a:latin typeface="Times New Roman"/>
              <a:ea typeface="Times New Roman"/>
              <a:cs typeface="Times New Roman"/>
              <a:sym typeface="Times New Roman"/>
            </a:endParaRPr>
          </a:p>
        </p:txBody>
      </p:sp>
      <p:pic>
        <p:nvPicPr>
          <p:cNvPr id="527" name="Google Shape;527;p87"/>
          <p:cNvPicPr preferRelativeResize="0"/>
          <p:nvPr/>
        </p:nvPicPr>
        <p:blipFill>
          <a:blip r:embed="rId3">
            <a:alphaModFix/>
          </a:blip>
          <a:stretch>
            <a:fillRect/>
          </a:stretch>
        </p:blipFill>
        <p:spPr>
          <a:xfrm>
            <a:off x="4432413" y="1295400"/>
            <a:ext cx="4524375" cy="2552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nvSpPr>
        <p:spPr>
          <a:xfrm>
            <a:off x="948275" y="709350"/>
            <a:ext cx="2855700" cy="386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400">
                <a:solidFill>
                  <a:schemeClr val="dk1"/>
                </a:solidFill>
                <a:latin typeface="Times New Roman"/>
                <a:ea typeface="Times New Roman"/>
                <a:cs typeface="Times New Roman"/>
                <a:sym typeface="Times New Roman"/>
              </a:rPr>
              <a:t>d</a:t>
            </a:r>
            <a:r>
              <a:rPr b="1" lang="en" sz="2400">
                <a:solidFill>
                  <a:schemeClr val="dk1"/>
                </a:solidFill>
                <a:latin typeface="Times New Roman"/>
                <a:ea typeface="Times New Roman"/>
                <a:cs typeface="Times New Roman"/>
                <a:sym typeface="Times New Roman"/>
              </a:rPr>
              <a:t>o while loop:</a:t>
            </a:r>
            <a:endParaRPr b="1" sz="24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This is almost same as </a:t>
            </a:r>
            <a:r>
              <a:rPr lang="en">
                <a:solidFill>
                  <a:schemeClr val="dk1"/>
                </a:solidFill>
                <a:latin typeface="Times New Roman"/>
                <a:ea typeface="Times New Roman"/>
                <a:cs typeface="Times New Roman"/>
                <a:sym typeface="Times New Roman"/>
              </a:rPr>
              <a:t>while loop, only difference is that it executes the code block at least once, even if the the condition is false.</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do {</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	//This will be executed at least once</a:t>
            </a:r>
            <a:endParaRPr>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	} while (condition);</a:t>
            </a:r>
            <a:endParaRPr>
              <a:solidFill>
                <a:schemeClr val="dk1"/>
              </a:solidFill>
              <a:latin typeface="Times New Roman"/>
              <a:ea typeface="Times New Roman"/>
              <a:cs typeface="Times New Roman"/>
              <a:sym typeface="Times New Roman"/>
            </a:endParaRPr>
          </a:p>
        </p:txBody>
      </p:sp>
      <p:pic>
        <p:nvPicPr>
          <p:cNvPr id="533" name="Google Shape;533;p88"/>
          <p:cNvPicPr preferRelativeResize="0"/>
          <p:nvPr/>
        </p:nvPicPr>
        <p:blipFill>
          <a:blip r:embed="rId3">
            <a:alphaModFix/>
          </a:blip>
          <a:stretch>
            <a:fillRect/>
          </a:stretch>
        </p:blipFill>
        <p:spPr>
          <a:xfrm>
            <a:off x="4388300" y="797900"/>
            <a:ext cx="4298501" cy="354769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nvSpPr>
        <p:spPr>
          <a:xfrm>
            <a:off x="2461350" y="214825"/>
            <a:ext cx="3000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2"/>
                </a:solidFill>
                <a:latin typeface="Times New Roman"/>
                <a:ea typeface="Times New Roman"/>
                <a:cs typeface="Times New Roman"/>
                <a:sym typeface="Times New Roman"/>
              </a:rPr>
              <a:t>Functions</a:t>
            </a:r>
            <a:endParaRPr b="1" sz="1900">
              <a:solidFill>
                <a:schemeClr val="lt2"/>
              </a:solidFill>
              <a:latin typeface="Times New Roman"/>
              <a:ea typeface="Times New Roman"/>
              <a:cs typeface="Times New Roman"/>
              <a:sym typeface="Times New Roman"/>
            </a:endParaRPr>
          </a:p>
        </p:txBody>
      </p:sp>
      <p:sp>
        <p:nvSpPr>
          <p:cNvPr id="539" name="Google Shape;539;p89"/>
          <p:cNvSpPr txBox="1"/>
          <p:nvPr/>
        </p:nvSpPr>
        <p:spPr>
          <a:xfrm>
            <a:off x="1007100" y="874975"/>
            <a:ext cx="6641400" cy="387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chemeClr val="lt1"/>
                </a:solidFill>
                <a:latin typeface="Times New Roman"/>
                <a:ea typeface="Times New Roman"/>
                <a:cs typeface="Times New Roman"/>
                <a:sym typeface="Times New Roman"/>
              </a:rPr>
              <a:t>A functions is named block of code </a:t>
            </a:r>
            <a:r>
              <a:rPr lang="en" sz="1500">
                <a:solidFill>
                  <a:schemeClr val="lt1"/>
                </a:solidFill>
                <a:latin typeface="Times New Roman"/>
                <a:ea typeface="Times New Roman"/>
                <a:cs typeface="Times New Roman"/>
                <a:sym typeface="Times New Roman"/>
              </a:rPr>
              <a:t>which is executed when </a:t>
            </a:r>
            <a:br>
              <a:rPr lang="en" sz="1500">
                <a:solidFill>
                  <a:schemeClr val="lt1"/>
                </a:solidFill>
                <a:latin typeface="Times New Roman"/>
                <a:ea typeface="Times New Roman"/>
                <a:cs typeface="Times New Roman"/>
                <a:sym typeface="Times New Roman"/>
              </a:rPr>
            </a:br>
            <a:r>
              <a:rPr lang="en" sz="1500">
                <a:solidFill>
                  <a:schemeClr val="lt1"/>
                </a:solidFill>
                <a:latin typeface="Times New Roman"/>
                <a:ea typeface="Times New Roman"/>
                <a:cs typeface="Times New Roman"/>
                <a:sym typeface="Times New Roman"/>
              </a:rPr>
              <a:t>the function is called using its name.</a:t>
            </a:r>
            <a:endParaRPr sz="15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chemeClr val="lt1"/>
                </a:solidFill>
                <a:latin typeface="Times New Roman"/>
                <a:ea typeface="Times New Roman"/>
                <a:cs typeface="Times New Roman"/>
                <a:sym typeface="Times New Roman"/>
              </a:rPr>
              <a:t>There are some predefined functions which we will discuss shortly. We  can define our own functions. Values can be passed inside functions using parameters.</a:t>
            </a:r>
            <a:endParaRPr sz="15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rgbClr val="FFFF00"/>
                </a:solidFill>
                <a:latin typeface="Times New Roman"/>
                <a:ea typeface="Times New Roman"/>
                <a:cs typeface="Times New Roman"/>
                <a:sym typeface="Times New Roman"/>
              </a:rPr>
              <a:t>type functionName(parameters) {</a:t>
            </a:r>
            <a:endParaRPr sz="1500">
              <a:solidFill>
                <a:srgbClr val="FFFF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rgbClr val="FFFF00"/>
                </a:solidFill>
                <a:latin typeface="Times New Roman"/>
                <a:ea typeface="Times New Roman"/>
                <a:cs typeface="Times New Roman"/>
                <a:sym typeface="Times New Roman"/>
              </a:rPr>
              <a:t>	//code to be executed when this function is called</a:t>
            </a:r>
            <a:endParaRPr sz="1500">
              <a:solidFill>
                <a:srgbClr val="FFFF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rgbClr val="FFFF00"/>
                </a:solidFill>
                <a:latin typeface="Times New Roman"/>
                <a:ea typeface="Times New Roman"/>
                <a:cs typeface="Times New Roman"/>
                <a:sym typeface="Times New Roman"/>
              </a:rPr>
              <a:t>	/* we need to return something here which has the same type as our</a:t>
            </a:r>
            <a:endParaRPr sz="1500">
              <a:solidFill>
                <a:srgbClr val="FFFF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rgbClr val="FFFF00"/>
                </a:solidFill>
                <a:latin typeface="Times New Roman"/>
                <a:ea typeface="Times New Roman"/>
                <a:cs typeface="Times New Roman"/>
                <a:sym typeface="Times New Roman"/>
              </a:rPr>
              <a:t>	function */</a:t>
            </a:r>
            <a:endParaRPr sz="1500">
              <a:solidFill>
                <a:srgbClr val="FFFF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rgbClr val="FFFF00"/>
                </a:solidFill>
                <a:latin typeface="Times New Roman"/>
                <a:ea typeface="Times New Roman"/>
                <a:cs typeface="Times New Roman"/>
                <a:sym typeface="Times New Roman"/>
              </a:rPr>
              <a:t>	}</a:t>
            </a:r>
            <a:endParaRPr sz="1500">
              <a:solidFill>
                <a:srgbClr val="FFFF00"/>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nvSpPr>
        <p:spPr>
          <a:xfrm>
            <a:off x="508550" y="858350"/>
            <a:ext cx="4464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Example:</a:t>
            </a:r>
            <a:endParaRPr b="1"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a:t>
            </a:r>
            <a:r>
              <a:rPr lang="en" sz="1800">
                <a:solidFill>
                  <a:srgbClr val="FFFF00"/>
                </a:solidFill>
                <a:latin typeface="Times New Roman"/>
                <a:ea typeface="Times New Roman"/>
                <a:cs typeface="Times New Roman"/>
                <a:sym typeface="Times New Roman"/>
              </a:rPr>
              <a:t>nt simpleAdder(int x, int y)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	</a:t>
            </a:r>
            <a:r>
              <a:rPr lang="en" sz="1800">
                <a:solidFill>
                  <a:srgbClr val="FFFF00"/>
                </a:solidFill>
                <a:latin typeface="Times New Roman"/>
                <a:ea typeface="Times New Roman"/>
                <a:cs typeface="Times New Roman"/>
                <a:sym typeface="Times New Roman"/>
              </a:rPr>
              <a:t>i</a:t>
            </a:r>
            <a:r>
              <a:rPr lang="en" sz="1800">
                <a:solidFill>
                  <a:srgbClr val="FFFF00"/>
                </a:solidFill>
                <a:latin typeface="Times New Roman"/>
                <a:ea typeface="Times New Roman"/>
                <a:cs typeface="Times New Roman"/>
                <a:sym typeface="Times New Roman"/>
              </a:rPr>
              <a:t>nt result;</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	</a:t>
            </a:r>
            <a:r>
              <a:rPr lang="en" sz="1800">
                <a:solidFill>
                  <a:srgbClr val="FFFF00"/>
                </a:solidFill>
                <a:latin typeface="Times New Roman"/>
                <a:ea typeface="Times New Roman"/>
                <a:cs typeface="Times New Roman"/>
                <a:sym typeface="Times New Roman"/>
              </a:rPr>
              <a:t>r</a:t>
            </a:r>
            <a:r>
              <a:rPr lang="en" sz="1800">
                <a:solidFill>
                  <a:srgbClr val="FFFF00"/>
                </a:solidFill>
                <a:latin typeface="Times New Roman"/>
                <a:ea typeface="Times New Roman"/>
                <a:cs typeface="Times New Roman"/>
                <a:sym typeface="Times New Roman"/>
              </a:rPr>
              <a:t>esult = x + y;</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	</a:t>
            </a:r>
            <a:r>
              <a:rPr lang="en" sz="1800">
                <a:solidFill>
                  <a:srgbClr val="FFFF00"/>
                </a:solidFill>
                <a:latin typeface="Times New Roman"/>
                <a:ea typeface="Times New Roman"/>
                <a:cs typeface="Times New Roman"/>
                <a:sym typeface="Times New Roman"/>
              </a:rPr>
              <a:t>r</a:t>
            </a:r>
            <a:r>
              <a:rPr lang="en" sz="1800">
                <a:solidFill>
                  <a:srgbClr val="FFFF00"/>
                </a:solidFill>
                <a:latin typeface="Times New Roman"/>
                <a:ea typeface="Times New Roman"/>
                <a:cs typeface="Times New Roman"/>
                <a:sym typeface="Times New Roman"/>
              </a:rPr>
              <a:t>eturn result;</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a:t>
            </a:r>
            <a:r>
              <a:rPr lang="en" sz="1800">
                <a:solidFill>
                  <a:srgbClr val="FFFF00"/>
                </a:solidFill>
                <a:latin typeface="Times New Roman"/>
                <a:ea typeface="Times New Roman"/>
                <a:cs typeface="Times New Roman"/>
                <a:sym typeface="Times New Roman"/>
              </a:rPr>
              <a:t>nt a = 20;</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a:t>
            </a:r>
            <a:r>
              <a:rPr lang="en" sz="1800">
                <a:solidFill>
                  <a:srgbClr val="FFFF00"/>
                </a:solidFill>
                <a:latin typeface="Times New Roman"/>
                <a:ea typeface="Times New Roman"/>
                <a:cs typeface="Times New Roman"/>
                <a:sym typeface="Times New Roman"/>
              </a:rPr>
              <a:t>nt b = 30;</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a:t>
            </a:r>
            <a:r>
              <a:rPr lang="en" sz="1800">
                <a:solidFill>
                  <a:srgbClr val="FFFF00"/>
                </a:solidFill>
                <a:latin typeface="Times New Roman"/>
                <a:ea typeface="Times New Roman"/>
                <a:cs typeface="Times New Roman"/>
                <a:sym typeface="Times New Roman"/>
              </a:rPr>
              <a:t>nt c = simpleAdder(a, b);	//c becomes 50</a:t>
            </a:r>
            <a:endParaRPr sz="1800">
              <a:solidFill>
                <a:schemeClr val="lt1"/>
              </a:solidFill>
              <a:latin typeface="Times New Roman"/>
              <a:ea typeface="Times New Roman"/>
              <a:cs typeface="Times New Roman"/>
              <a:sym typeface="Times New Roman"/>
            </a:endParaRPr>
          </a:p>
        </p:txBody>
      </p:sp>
      <p:sp>
        <p:nvSpPr>
          <p:cNvPr id="545" name="Google Shape;545;p90"/>
          <p:cNvSpPr txBox="1"/>
          <p:nvPr/>
        </p:nvSpPr>
        <p:spPr>
          <a:xfrm>
            <a:off x="5435250" y="1828100"/>
            <a:ext cx="3000000" cy="12930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If you try returning a value that does not match the type of function, program will give an error.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1"/>
          <p:cNvSpPr txBox="1"/>
          <p:nvPr>
            <p:ph type="title"/>
          </p:nvPr>
        </p:nvSpPr>
        <p:spPr>
          <a:xfrm>
            <a:off x="1620950" y="456975"/>
            <a:ext cx="3516900" cy="5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Structure</a:t>
            </a:r>
            <a:endParaRPr/>
          </a:p>
        </p:txBody>
      </p:sp>
      <p:sp>
        <p:nvSpPr>
          <p:cNvPr id="551" name="Google Shape;551;p91"/>
          <p:cNvSpPr txBox="1"/>
          <p:nvPr>
            <p:ph idx="1" type="body"/>
          </p:nvPr>
        </p:nvSpPr>
        <p:spPr>
          <a:xfrm>
            <a:off x="392750" y="1300800"/>
            <a:ext cx="5973300" cy="32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The basic structure of Arduino programming </a:t>
            </a:r>
            <a:r>
              <a:rPr lang="en" sz="1600">
                <a:latin typeface="Times New Roman"/>
                <a:ea typeface="Times New Roman"/>
                <a:cs typeface="Times New Roman"/>
                <a:sym typeface="Times New Roman"/>
              </a:rPr>
              <a:t>language</a:t>
            </a:r>
            <a:r>
              <a:rPr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consists</a:t>
            </a:r>
            <a:r>
              <a:rPr lang="en" sz="1600">
                <a:latin typeface="Times New Roman"/>
                <a:ea typeface="Times New Roman"/>
                <a:cs typeface="Times New Roman"/>
                <a:sym typeface="Times New Roman"/>
              </a:rPr>
              <a:t> of two required functions loop and setup.</a:t>
            </a:r>
            <a:endParaRPr sz="1600">
              <a:latin typeface="Times New Roman"/>
              <a:ea typeface="Times New Roman"/>
              <a:cs typeface="Times New Roman"/>
              <a:sym typeface="Times New Roman"/>
            </a:endParaRPr>
          </a:p>
          <a:p>
            <a:pPr indent="0" lvl="0" marL="0" rtl="0" algn="l">
              <a:spcBef>
                <a:spcPts val="1600"/>
              </a:spcBef>
              <a:spcAft>
                <a:spcPts val="0"/>
              </a:spcAft>
              <a:buNone/>
            </a:pPr>
            <a:r>
              <a:t/>
            </a:r>
            <a:endParaRPr sz="1600">
              <a:latin typeface="Times New Roman"/>
              <a:ea typeface="Times New Roman"/>
              <a:cs typeface="Times New Roman"/>
              <a:sym typeface="Times New Roman"/>
            </a:endParaRPr>
          </a:p>
          <a:p>
            <a:pPr indent="0" lvl="0" marL="0" rtl="0" algn="l">
              <a:spcBef>
                <a:spcPts val="1600"/>
              </a:spcBef>
              <a:spcAft>
                <a:spcPts val="0"/>
              </a:spcAft>
              <a:buNone/>
            </a:pPr>
            <a:r>
              <a:rPr lang="en" sz="1600">
                <a:solidFill>
                  <a:srgbClr val="FFFF00"/>
                </a:solidFill>
                <a:latin typeface="Times New Roman"/>
                <a:ea typeface="Times New Roman"/>
                <a:cs typeface="Times New Roman"/>
                <a:sym typeface="Times New Roman"/>
              </a:rPr>
              <a:t>v</a:t>
            </a:r>
            <a:r>
              <a:rPr lang="en" sz="1600">
                <a:solidFill>
                  <a:srgbClr val="FFFF00"/>
                </a:solidFill>
                <a:latin typeface="Times New Roman"/>
                <a:ea typeface="Times New Roman"/>
                <a:cs typeface="Times New Roman"/>
                <a:sym typeface="Times New Roman"/>
              </a:rPr>
              <a:t>oid setup() {</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	//code that will </a:t>
            </a:r>
            <a:r>
              <a:rPr lang="en" sz="1600">
                <a:solidFill>
                  <a:srgbClr val="FFFF00"/>
                </a:solidFill>
                <a:latin typeface="Times New Roman"/>
                <a:ea typeface="Times New Roman"/>
                <a:cs typeface="Times New Roman"/>
                <a:sym typeface="Times New Roman"/>
              </a:rPr>
              <a:t>only</a:t>
            </a:r>
            <a:r>
              <a:rPr lang="en" sz="1600">
                <a:solidFill>
                  <a:srgbClr val="FFFF00"/>
                </a:solidFill>
                <a:latin typeface="Times New Roman"/>
                <a:ea typeface="Times New Roman"/>
                <a:cs typeface="Times New Roman"/>
                <a:sym typeface="Times New Roman"/>
              </a:rPr>
              <a:t> once</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	}</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v</a:t>
            </a:r>
            <a:r>
              <a:rPr lang="en" sz="1600">
                <a:solidFill>
                  <a:srgbClr val="FFFF00"/>
                </a:solidFill>
                <a:latin typeface="Times New Roman"/>
                <a:ea typeface="Times New Roman"/>
                <a:cs typeface="Times New Roman"/>
                <a:sym typeface="Times New Roman"/>
              </a:rPr>
              <a:t>oid loop() {</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	//this contains the bulk of program and runs consecutively</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	//till the program is stopped</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FFFF00"/>
                </a:solidFill>
                <a:latin typeface="Times New Roman"/>
                <a:ea typeface="Times New Roman"/>
                <a:cs typeface="Times New Roman"/>
                <a:sym typeface="Times New Roman"/>
              </a:rPr>
              <a:t>	}</a:t>
            </a:r>
            <a:endParaRPr sz="1600">
              <a:solidFill>
                <a:srgbClr val="FFFF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600">
              <a:solidFill>
                <a:srgbClr val="FFFF00"/>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2"/>
          <p:cNvSpPr txBox="1"/>
          <p:nvPr/>
        </p:nvSpPr>
        <p:spPr>
          <a:xfrm>
            <a:off x="759125" y="924750"/>
            <a:ext cx="3520500" cy="329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9900"/>
                </a:solidFill>
                <a:latin typeface="Times New Roman"/>
                <a:ea typeface="Times New Roman"/>
                <a:cs typeface="Times New Roman"/>
                <a:sym typeface="Times New Roman"/>
              </a:rPr>
              <a:t>setup()</a:t>
            </a:r>
            <a:endParaRPr b="1" sz="2000">
              <a:solidFill>
                <a:srgbClr val="FF99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The setup() function is called only once when the program starts.</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It is used to initialize pin modes or begin serial, we will cover them shortly.</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This should be included in program even if there are not statements to put here</a:t>
            </a:r>
            <a:endParaRPr sz="1800">
              <a:solidFill>
                <a:schemeClr val="lt1"/>
              </a:solidFill>
              <a:latin typeface="Times New Roman"/>
              <a:ea typeface="Times New Roman"/>
              <a:cs typeface="Times New Roman"/>
              <a:sym typeface="Times New Roman"/>
            </a:endParaRPr>
          </a:p>
        </p:txBody>
      </p:sp>
      <p:sp>
        <p:nvSpPr>
          <p:cNvPr id="557" name="Google Shape;557;p92"/>
          <p:cNvSpPr txBox="1"/>
          <p:nvPr/>
        </p:nvSpPr>
        <p:spPr>
          <a:xfrm>
            <a:off x="4871275" y="924750"/>
            <a:ext cx="3448500" cy="301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FF9900"/>
                </a:solidFill>
                <a:latin typeface="Times New Roman"/>
                <a:ea typeface="Times New Roman"/>
                <a:cs typeface="Times New Roman"/>
                <a:sym typeface="Times New Roman"/>
              </a:rPr>
              <a:t>loop()</a:t>
            </a:r>
            <a:endParaRPr b="1" sz="2000">
              <a:solidFill>
                <a:srgbClr val="FF99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It starts after the setup() function. It does what its name says.</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It loops consecutively till the program is stopped.</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 sz="1800">
                <a:solidFill>
                  <a:schemeClr val="lt1"/>
                </a:solidFill>
                <a:latin typeface="Times New Roman"/>
                <a:ea typeface="Times New Roman"/>
                <a:cs typeface="Times New Roman"/>
                <a:sym typeface="Times New Roman"/>
              </a:rPr>
              <a:t>It contains our entire program. In here we call also call our own defined functions.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61" name="Shape 561"/>
        <p:cNvGrpSpPr/>
        <p:nvPr/>
      </p:nvGrpSpPr>
      <p:grpSpPr>
        <a:xfrm>
          <a:off x="0" y="0"/>
          <a:ext cx="0" cy="0"/>
          <a:chOff x="0" y="0"/>
          <a:chExt cx="0" cy="0"/>
        </a:xfrm>
      </p:grpSpPr>
      <p:sp>
        <p:nvSpPr>
          <p:cNvPr id="562" name="Google Shape;562;p93"/>
          <p:cNvSpPr txBox="1"/>
          <p:nvPr>
            <p:ph idx="4" type="title"/>
          </p:nvPr>
        </p:nvSpPr>
        <p:spPr>
          <a:xfrm>
            <a:off x="156950" y="1371150"/>
            <a:ext cx="3437100" cy="21240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4200">
                <a:solidFill>
                  <a:srgbClr val="FF9900"/>
                </a:solidFill>
              </a:rPr>
              <a:t>Arduino Specific Functions</a:t>
            </a:r>
            <a:endParaRPr sz="4200">
              <a:solidFill>
                <a:srgbClr val="FF9900"/>
              </a:solidFill>
            </a:endParaRPr>
          </a:p>
        </p:txBody>
      </p:sp>
      <p:sp>
        <p:nvSpPr>
          <p:cNvPr id="563" name="Google Shape;563;p93"/>
          <p:cNvSpPr txBox="1"/>
          <p:nvPr/>
        </p:nvSpPr>
        <p:spPr>
          <a:xfrm>
            <a:off x="3871100" y="515400"/>
            <a:ext cx="4887600" cy="411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lt1"/>
                </a:solidFill>
                <a:latin typeface="Times New Roman"/>
                <a:ea typeface="Times New Roman"/>
                <a:cs typeface="Times New Roman"/>
                <a:sym typeface="Times New Roman"/>
              </a:rPr>
              <a:t>There are some special functions used in Arduino. They are used to take input and give output through pins.</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lt1"/>
                </a:solidFill>
                <a:latin typeface="Times New Roman"/>
                <a:ea typeface="Times New Roman"/>
                <a:cs typeface="Times New Roman"/>
                <a:sym typeface="Times New Roman"/>
              </a:rPr>
              <a:t>We don’t need to understand there inner working here. Our scope is limited to how can we use them. </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lt1"/>
                </a:solidFill>
                <a:latin typeface="Times New Roman"/>
                <a:ea typeface="Times New Roman"/>
                <a:cs typeface="Times New Roman"/>
                <a:sym typeface="Times New Roman"/>
              </a:rPr>
              <a:t>We will discuss them one by one.</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lt1"/>
                </a:solidFill>
                <a:latin typeface="Times New Roman"/>
                <a:ea typeface="Times New Roman"/>
                <a:cs typeface="Times New Roman"/>
                <a:sym typeface="Times New Roman"/>
              </a:rPr>
              <a:t>There are also a couple of keywords to define input and output.</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lt1"/>
                </a:solidFill>
                <a:latin typeface="Times New Roman"/>
                <a:ea typeface="Times New Roman"/>
                <a:cs typeface="Times New Roman"/>
                <a:sym typeface="Times New Roman"/>
              </a:rPr>
              <a:t>HIGH - It simply means ON, 1 in binary, 5 volts in terms of voltage</a:t>
            </a:r>
            <a:endParaRPr sz="16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600">
                <a:solidFill>
                  <a:schemeClr val="lt1"/>
                </a:solidFill>
                <a:latin typeface="Times New Roman"/>
                <a:ea typeface="Times New Roman"/>
                <a:cs typeface="Times New Roman"/>
                <a:sym typeface="Times New Roman"/>
              </a:rPr>
              <a:t>LOW - means OFF, 0 in binary, 0 volts in terms of voltage</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nvSpPr>
        <p:spPr>
          <a:xfrm>
            <a:off x="480575" y="632250"/>
            <a:ext cx="74799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9900"/>
                </a:solidFill>
                <a:latin typeface="Montserrat"/>
                <a:ea typeface="Montserrat"/>
                <a:cs typeface="Montserrat"/>
                <a:sym typeface="Montserrat"/>
              </a:rPr>
              <a:t>pinMode(pin, mode)</a:t>
            </a:r>
            <a:endParaRPr b="1" sz="2000">
              <a:solidFill>
                <a:srgbClr val="FF9900"/>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Used inside void setup() to configure a pin for either INPUT or OUTPUT.</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pinMode(pin, OUTPUT);		//pin is an integer variable</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b="1" lang="en" sz="2000">
                <a:solidFill>
                  <a:srgbClr val="FF9900"/>
                </a:solidFill>
                <a:latin typeface="Times New Roman"/>
                <a:ea typeface="Times New Roman"/>
                <a:cs typeface="Times New Roman"/>
                <a:sym typeface="Times New Roman"/>
              </a:rPr>
              <a:t>digitalRead(pin)</a:t>
            </a:r>
            <a:endParaRPr b="1" sz="2000">
              <a:solidFill>
                <a:srgbClr val="FF99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Reads the value from a specific digital pin as either HIGH(ON) or LOW(OFF)</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v</a:t>
            </a:r>
            <a:r>
              <a:rPr lang="en" sz="1800">
                <a:solidFill>
                  <a:srgbClr val="FFFF00"/>
                </a:solidFill>
                <a:latin typeface="Times New Roman"/>
                <a:ea typeface="Times New Roman"/>
                <a:cs typeface="Times New Roman"/>
                <a:sym typeface="Times New Roman"/>
              </a:rPr>
              <a:t>alue = digitalRead(pin) 	//reads the value from ‘pin’ and assigns to</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							//variable ‘value’</a:t>
            </a:r>
            <a:endParaRPr sz="1800">
              <a:solidFill>
                <a:srgbClr val="FFFF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1"/>
          <p:cNvSpPr txBox="1"/>
          <p:nvPr>
            <p:ph type="ctrTitle"/>
          </p:nvPr>
        </p:nvSpPr>
        <p:spPr>
          <a:xfrm>
            <a:off x="1684950" y="829625"/>
            <a:ext cx="5774100" cy="1378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400"/>
              <a:t>A microprocessor simply consists of the processor, the ALU (Arithmetic Logic Unit), the Instruction Decoder and a few registers which are used to store data for mathematical and logical operations. Eg-8085, 8086</a:t>
            </a:r>
            <a:endParaRPr sz="1400"/>
          </a:p>
        </p:txBody>
      </p:sp>
      <p:pic>
        <p:nvPicPr>
          <p:cNvPr id="194" name="Google Shape;194;p41"/>
          <p:cNvPicPr preferRelativeResize="0"/>
          <p:nvPr/>
        </p:nvPicPr>
        <p:blipFill>
          <a:blip r:embed="rId3">
            <a:alphaModFix/>
          </a:blip>
          <a:stretch>
            <a:fillRect/>
          </a:stretch>
        </p:blipFill>
        <p:spPr>
          <a:xfrm>
            <a:off x="5031800" y="2580600"/>
            <a:ext cx="3212330" cy="2347150"/>
          </a:xfrm>
          <a:prstGeom prst="rect">
            <a:avLst/>
          </a:prstGeom>
          <a:noFill/>
          <a:ln>
            <a:noFill/>
          </a:ln>
        </p:spPr>
      </p:pic>
      <p:pic>
        <p:nvPicPr>
          <p:cNvPr id="195" name="Google Shape;195;p41"/>
          <p:cNvPicPr preferRelativeResize="0"/>
          <p:nvPr/>
        </p:nvPicPr>
        <p:blipFill>
          <a:blip r:embed="rId4">
            <a:alphaModFix amt="98000"/>
          </a:blip>
          <a:stretch>
            <a:fillRect/>
          </a:stretch>
        </p:blipFill>
        <p:spPr>
          <a:xfrm>
            <a:off x="767950" y="2594176"/>
            <a:ext cx="3806313" cy="2333575"/>
          </a:xfrm>
          <a:prstGeom prst="rect">
            <a:avLst/>
          </a:prstGeom>
          <a:noFill/>
          <a:ln>
            <a:noFill/>
          </a:ln>
        </p:spPr>
      </p:pic>
      <p:sp>
        <p:nvSpPr>
          <p:cNvPr id="196" name="Google Shape;196;p41"/>
          <p:cNvSpPr txBox="1"/>
          <p:nvPr>
            <p:ph type="ctrTitle"/>
          </p:nvPr>
        </p:nvSpPr>
        <p:spPr>
          <a:xfrm>
            <a:off x="1737300" y="186075"/>
            <a:ext cx="5669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Introduction to Microprocessor!</a:t>
            </a:r>
            <a:endParaRPr sz="2400">
              <a:solidFill>
                <a:schemeClr val="accen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2" name="Shape 572"/>
        <p:cNvGrpSpPr/>
        <p:nvPr/>
      </p:nvGrpSpPr>
      <p:grpSpPr>
        <a:xfrm>
          <a:off x="0" y="0"/>
          <a:ext cx="0" cy="0"/>
          <a:chOff x="0" y="0"/>
          <a:chExt cx="0" cy="0"/>
        </a:xfrm>
      </p:grpSpPr>
      <p:pic>
        <p:nvPicPr>
          <p:cNvPr id="573" name="Google Shape;573;p95"/>
          <p:cNvPicPr preferRelativeResize="0"/>
          <p:nvPr/>
        </p:nvPicPr>
        <p:blipFill>
          <a:blip r:embed="rId3">
            <a:alphaModFix/>
          </a:blip>
          <a:stretch>
            <a:fillRect/>
          </a:stretch>
        </p:blipFill>
        <p:spPr>
          <a:xfrm>
            <a:off x="4979675" y="183575"/>
            <a:ext cx="3603026" cy="4838699"/>
          </a:xfrm>
          <a:prstGeom prst="rect">
            <a:avLst/>
          </a:prstGeom>
          <a:noFill/>
          <a:ln>
            <a:noFill/>
          </a:ln>
        </p:spPr>
      </p:pic>
      <p:sp>
        <p:nvSpPr>
          <p:cNvPr id="574" name="Google Shape;574;p95"/>
          <p:cNvSpPr txBox="1"/>
          <p:nvPr/>
        </p:nvSpPr>
        <p:spPr>
          <a:xfrm>
            <a:off x="557775" y="808375"/>
            <a:ext cx="3806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9900"/>
                </a:solidFill>
                <a:latin typeface="Montserrat"/>
                <a:ea typeface="Montserrat"/>
                <a:cs typeface="Montserrat"/>
                <a:sym typeface="Montserrat"/>
              </a:rPr>
              <a:t>digitalWrite(pin, value)</a:t>
            </a:r>
            <a:endParaRPr b="1" sz="2000">
              <a:solidFill>
                <a:srgbClr val="FF9900"/>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Used to write value(HIGH or LOW) to a pin.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274E13"/>
                </a:solidFill>
                <a:latin typeface="Times New Roman"/>
                <a:ea typeface="Times New Roman"/>
                <a:cs typeface="Times New Roman"/>
                <a:sym typeface="Times New Roman"/>
              </a:rPr>
              <a:t>digitalWrite(pin, value);		//writes the value ‘value’ to ‘pin’</a:t>
            </a:r>
            <a:endParaRPr sz="1800">
              <a:solidFill>
                <a:srgbClr val="274E13"/>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It is also worth noting that pins configured OUTPUT and value HIGH can provide current up to 40 mA, which is enough for powering an led.</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8" name="Shape 578"/>
        <p:cNvGrpSpPr/>
        <p:nvPr/>
      </p:nvGrpSpPr>
      <p:grpSpPr>
        <a:xfrm>
          <a:off x="0" y="0"/>
          <a:ext cx="0" cy="0"/>
          <a:chOff x="0" y="0"/>
          <a:chExt cx="0" cy="0"/>
        </a:xfrm>
      </p:grpSpPr>
      <p:sp>
        <p:nvSpPr>
          <p:cNvPr id="579" name="Google Shape;579;p96"/>
          <p:cNvSpPr txBox="1"/>
          <p:nvPr/>
        </p:nvSpPr>
        <p:spPr>
          <a:xfrm>
            <a:off x="641550" y="222000"/>
            <a:ext cx="4292100" cy="47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Montserrat"/>
                <a:ea typeface="Montserrat"/>
                <a:cs typeface="Montserrat"/>
                <a:sym typeface="Montserrat"/>
              </a:rPr>
              <a:t>a</a:t>
            </a:r>
            <a:r>
              <a:rPr b="1" lang="en" sz="2000">
                <a:solidFill>
                  <a:schemeClr val="dk1"/>
                </a:solidFill>
                <a:latin typeface="Montserrat"/>
                <a:ea typeface="Montserrat"/>
                <a:cs typeface="Montserrat"/>
                <a:sym typeface="Montserrat"/>
              </a:rPr>
              <a:t>nalogRead(pin)</a:t>
            </a:r>
            <a:endParaRPr b="1"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It can read a value from an analog pin with a 10-bit resolution.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This function can only be used with pins 0 to 5.</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v</a:t>
            </a:r>
            <a:r>
              <a:rPr lang="en" sz="1800">
                <a:solidFill>
                  <a:schemeClr val="dk1"/>
                </a:solidFill>
                <a:latin typeface="Times New Roman"/>
                <a:ea typeface="Times New Roman"/>
                <a:cs typeface="Times New Roman"/>
                <a:sym typeface="Times New Roman"/>
              </a:rPr>
              <a:t>alue = analogRead(pin)	//value can range from 0 to 1023</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2000">
                <a:solidFill>
                  <a:schemeClr val="dk1"/>
                </a:solidFill>
                <a:latin typeface="Montserrat"/>
                <a:ea typeface="Montserrat"/>
                <a:cs typeface="Montserrat"/>
                <a:sym typeface="Montserrat"/>
              </a:rPr>
              <a:t>a</a:t>
            </a:r>
            <a:r>
              <a:rPr b="1" lang="en" sz="2000">
                <a:solidFill>
                  <a:schemeClr val="dk1"/>
                </a:solidFill>
                <a:latin typeface="Montserrat"/>
                <a:ea typeface="Montserrat"/>
                <a:cs typeface="Montserrat"/>
                <a:sym typeface="Montserrat"/>
              </a:rPr>
              <a:t>nalogWrite(pin, value)</a:t>
            </a:r>
            <a:endParaRPr b="1"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Times New Roman"/>
                <a:ea typeface="Times New Roman"/>
                <a:cs typeface="Times New Roman"/>
                <a:sym typeface="Times New Roman"/>
              </a:rPr>
              <a:t>It can write an analog value(ranging from 0-255) on a pin. On newer arduinos, this function can work on pins 3, 5, 6, 9, 10, 11 and on older, it works on pins 9, 10, 11.</a:t>
            </a:r>
            <a:endParaRPr sz="1800">
              <a:solidFill>
                <a:schemeClr val="dk1"/>
              </a:solidFill>
              <a:latin typeface="Times New Roman"/>
              <a:ea typeface="Times New Roman"/>
              <a:cs typeface="Times New Roman"/>
              <a:sym typeface="Times New Roman"/>
            </a:endParaRPr>
          </a:p>
        </p:txBody>
      </p:sp>
      <p:pic>
        <p:nvPicPr>
          <p:cNvPr id="580" name="Google Shape;580;p96"/>
          <p:cNvPicPr preferRelativeResize="0"/>
          <p:nvPr/>
        </p:nvPicPr>
        <p:blipFill>
          <a:blip r:embed="rId3">
            <a:alphaModFix/>
          </a:blip>
          <a:stretch>
            <a:fillRect/>
          </a:stretch>
        </p:blipFill>
        <p:spPr>
          <a:xfrm>
            <a:off x="4857450" y="1373675"/>
            <a:ext cx="4134150" cy="292005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nvSpPr>
        <p:spPr>
          <a:xfrm>
            <a:off x="735050" y="125100"/>
            <a:ext cx="4975800" cy="474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2"/>
                </a:solidFill>
                <a:latin typeface="Times New Roman"/>
                <a:ea typeface="Times New Roman"/>
                <a:cs typeface="Times New Roman"/>
                <a:sym typeface="Times New Roman"/>
              </a:rPr>
              <a:t>delay(ms)</a:t>
            </a:r>
            <a:endParaRPr b="1" sz="1800">
              <a:solidFill>
                <a:schemeClr val="lt2"/>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Delays or pauses the program for amount of time provided in milliseconds.</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lt2"/>
                </a:solidFill>
                <a:latin typeface="Times New Roman"/>
                <a:ea typeface="Times New Roman"/>
                <a:cs typeface="Times New Roman"/>
                <a:sym typeface="Times New Roman"/>
              </a:rPr>
              <a:t>millis()</a:t>
            </a:r>
            <a:endParaRPr b="1" sz="1800">
              <a:solidFill>
                <a:schemeClr val="lt2"/>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Returns the time since program is running in milliseconds as ‘long’ type.</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lt2"/>
                </a:solidFill>
                <a:latin typeface="Times New Roman"/>
                <a:ea typeface="Times New Roman"/>
                <a:cs typeface="Times New Roman"/>
                <a:sym typeface="Times New Roman"/>
              </a:rPr>
              <a:t>min(x, y)</a:t>
            </a:r>
            <a:endParaRPr b="1" sz="1800">
              <a:solidFill>
                <a:schemeClr val="lt2"/>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Used to find the minimum of two numbers, passed in as parameters.</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1800">
                <a:solidFill>
                  <a:schemeClr val="lt2"/>
                </a:solidFill>
                <a:latin typeface="Times New Roman"/>
                <a:ea typeface="Times New Roman"/>
                <a:cs typeface="Times New Roman"/>
                <a:sym typeface="Times New Roman"/>
              </a:rPr>
              <a:t>max(x, y)</a:t>
            </a:r>
            <a:endParaRPr b="1" sz="1800">
              <a:solidFill>
                <a:schemeClr val="lt2"/>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lt1"/>
                </a:solidFill>
                <a:latin typeface="Times New Roman"/>
                <a:ea typeface="Times New Roman"/>
                <a:cs typeface="Times New Roman"/>
                <a:sym typeface="Times New Roman"/>
              </a:rPr>
              <a:t>Used to find the maximum of two numbers.</a:t>
            </a:r>
            <a:endParaRPr sz="1600">
              <a:solidFill>
                <a:schemeClr val="lt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8"/>
          <p:cNvSpPr txBox="1"/>
          <p:nvPr/>
        </p:nvSpPr>
        <p:spPr>
          <a:xfrm>
            <a:off x="507150" y="630750"/>
            <a:ext cx="81417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Montserrat"/>
                <a:ea typeface="Montserrat"/>
                <a:cs typeface="Montserrat"/>
                <a:sym typeface="Montserrat"/>
              </a:rPr>
              <a:t>random(min, max)</a:t>
            </a:r>
            <a:endParaRPr b="1" sz="20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This function allows us to get a random number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between min and max. If min is not passed, it is assumed 0.</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a:t>
            </a:r>
            <a:r>
              <a:rPr lang="en" sz="1800">
                <a:solidFill>
                  <a:srgbClr val="FFFF00"/>
                </a:solidFill>
                <a:latin typeface="Times New Roman"/>
                <a:ea typeface="Times New Roman"/>
                <a:cs typeface="Times New Roman"/>
                <a:sym typeface="Times New Roman"/>
              </a:rPr>
              <a:t>nt value = random(0, 100)  //value becomes a number between 0 - 100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00"/>
                </a:solidFill>
                <a:latin typeface="Times New Roman"/>
                <a:ea typeface="Times New Roman"/>
                <a:cs typeface="Times New Roman"/>
                <a:sym typeface="Times New Roman"/>
              </a:rPr>
              <a:t>i</a:t>
            </a:r>
            <a:r>
              <a:rPr lang="en" sz="1800">
                <a:solidFill>
                  <a:srgbClr val="FFFF00"/>
                </a:solidFill>
                <a:latin typeface="Times New Roman"/>
                <a:ea typeface="Times New Roman"/>
                <a:cs typeface="Times New Roman"/>
                <a:sym typeface="Times New Roman"/>
              </a:rPr>
              <a:t>nt value = random(100) //same thing as above</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00"/>
              </a:solidFill>
              <a:latin typeface="Times New Roman"/>
              <a:ea typeface="Times New Roman"/>
              <a:cs typeface="Times New Roman"/>
              <a:sym typeface="Times New Roman"/>
            </a:endParaRPr>
          </a:p>
          <a:p>
            <a:pPr indent="0" lvl="0" marL="0" rtl="0" algn="l">
              <a:spcBef>
                <a:spcPts val="0"/>
              </a:spcBef>
              <a:spcAft>
                <a:spcPts val="0"/>
              </a:spcAft>
              <a:buNone/>
            </a:pPr>
            <a:r>
              <a:rPr b="1" lang="en" sz="2000">
                <a:solidFill>
                  <a:schemeClr val="accent1"/>
                </a:solidFill>
                <a:latin typeface="Montserrat"/>
                <a:ea typeface="Montserrat"/>
                <a:cs typeface="Montserrat"/>
                <a:sym typeface="Montserrat"/>
              </a:rPr>
              <a:t>randomSeed(value)</a:t>
            </a:r>
            <a:endParaRPr b="1" sz="20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To generate a random number the program has to generate a sequence. randomSeed(value) is used to set a starting point for that sequence generation.</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You don’t have to understand it deeply.</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9"/>
          <p:cNvSpPr txBox="1"/>
          <p:nvPr/>
        </p:nvSpPr>
        <p:spPr>
          <a:xfrm>
            <a:off x="477925" y="2957025"/>
            <a:ext cx="483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Montserrat"/>
                <a:ea typeface="Montserrat"/>
                <a:cs typeface="Montserrat"/>
                <a:sym typeface="Montserrat"/>
              </a:rPr>
              <a:t>Serial.println(data)</a:t>
            </a:r>
            <a:endParaRPr b="1" sz="20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It is used to print any data in the console of the device which is connected through USB.</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It requires Serial.begin(rate) to be executed in order to work.</a:t>
            </a:r>
            <a:endParaRPr sz="1800">
              <a:solidFill>
                <a:schemeClr val="lt1"/>
              </a:solidFill>
              <a:latin typeface="Times New Roman"/>
              <a:ea typeface="Times New Roman"/>
              <a:cs typeface="Times New Roman"/>
              <a:sym typeface="Times New Roman"/>
            </a:endParaRPr>
          </a:p>
        </p:txBody>
      </p:sp>
      <p:sp>
        <p:nvSpPr>
          <p:cNvPr id="596" name="Google Shape;596;p99"/>
          <p:cNvSpPr txBox="1"/>
          <p:nvPr/>
        </p:nvSpPr>
        <p:spPr>
          <a:xfrm>
            <a:off x="434550" y="367950"/>
            <a:ext cx="8274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1"/>
                </a:solidFill>
                <a:latin typeface="Montserrat"/>
                <a:ea typeface="Montserrat"/>
                <a:cs typeface="Montserrat"/>
                <a:sym typeface="Montserrat"/>
              </a:rPr>
              <a:t>Serial.begin(rate)</a:t>
            </a:r>
            <a:endParaRPr b="1" sz="20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It opens serial port and sets up a baud rate for data transmission.</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A typical baud rate for communicating with computer is 9600</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lt1"/>
                </a:solidFill>
                <a:latin typeface="Times New Roman"/>
                <a:ea typeface="Times New Roman"/>
                <a:cs typeface="Times New Roman"/>
                <a:sym typeface="Times New Roman"/>
              </a:rPr>
              <a:t>It is required when need to communicate with a device using Universal Serial Bus(USB).</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0"/>
          <p:cNvSpPr txBox="1"/>
          <p:nvPr/>
        </p:nvSpPr>
        <p:spPr>
          <a:xfrm>
            <a:off x="1782900" y="641400"/>
            <a:ext cx="5578200" cy="1108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6000">
                <a:solidFill>
                  <a:srgbClr val="990000"/>
                </a:solidFill>
                <a:latin typeface="Impact"/>
                <a:ea typeface="Impact"/>
                <a:cs typeface="Impact"/>
                <a:sym typeface="Impact"/>
              </a:rPr>
              <a:t>TinkerCAD</a:t>
            </a:r>
            <a:endParaRPr b="1" sz="6000">
              <a:solidFill>
                <a:srgbClr val="990000"/>
              </a:solidFill>
              <a:latin typeface="Impact"/>
              <a:ea typeface="Impact"/>
              <a:cs typeface="Impact"/>
              <a:sym typeface="Impact"/>
            </a:endParaRPr>
          </a:p>
        </p:txBody>
      </p:sp>
      <p:pic>
        <p:nvPicPr>
          <p:cNvPr id="602" name="Google Shape;602;p100"/>
          <p:cNvPicPr preferRelativeResize="0"/>
          <p:nvPr/>
        </p:nvPicPr>
        <p:blipFill>
          <a:blip r:embed="rId3">
            <a:alphaModFix/>
          </a:blip>
          <a:stretch>
            <a:fillRect/>
          </a:stretch>
        </p:blipFill>
        <p:spPr>
          <a:xfrm>
            <a:off x="1209825" y="2283000"/>
            <a:ext cx="6657246" cy="21747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Tinkercad</a:t>
            </a:r>
            <a:endParaRPr/>
          </a:p>
        </p:txBody>
      </p:sp>
      <p:sp>
        <p:nvSpPr>
          <p:cNvPr id="608" name="Google Shape;608;p101"/>
          <p:cNvSpPr txBox="1"/>
          <p:nvPr/>
        </p:nvSpPr>
        <p:spPr>
          <a:xfrm>
            <a:off x="266175" y="1088175"/>
            <a:ext cx="4908600" cy="30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Times New Roman"/>
                <a:ea typeface="Times New Roman"/>
                <a:cs typeface="Times New Roman"/>
                <a:sym typeface="Times New Roman"/>
              </a:rPr>
              <a:t>Tinkercad - https://www.tinkercad.com is an excellent tool that allows you to simulate Arduino-based systems (and a lot more). You can (perhaps you SHOULD) simulate all exercises and even your own designs before trying them on real hardware. It also allows you to do programming using blocks. You can download / copy-paste the generated code later into Arduino IDE to program the real Arduino board, rather than having to write it from scratch.</a:t>
            </a:r>
            <a:endParaRPr sz="15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solidFill>
                  <a:schemeClr val="lt1"/>
                </a:solidFill>
                <a:latin typeface="Times New Roman"/>
                <a:ea typeface="Times New Roman"/>
                <a:cs typeface="Times New Roman"/>
                <a:sym typeface="Times New Roman"/>
              </a:rPr>
              <a:t>Tinkercad is a free-of-charge, online 3D modeling program that runs in a web browser.</a:t>
            </a:r>
            <a:endParaRPr sz="1500">
              <a:solidFill>
                <a:schemeClr val="lt1"/>
              </a:solidFill>
              <a:latin typeface="Times New Roman"/>
              <a:ea typeface="Times New Roman"/>
              <a:cs typeface="Times New Roman"/>
              <a:sym typeface="Times New Roman"/>
            </a:endParaRPr>
          </a:p>
        </p:txBody>
      </p:sp>
      <p:pic>
        <p:nvPicPr>
          <p:cNvPr id="609" name="Google Shape;609;p101"/>
          <p:cNvPicPr preferRelativeResize="0"/>
          <p:nvPr/>
        </p:nvPicPr>
        <p:blipFill>
          <a:blip r:embed="rId3">
            <a:alphaModFix/>
          </a:blip>
          <a:stretch>
            <a:fillRect/>
          </a:stretch>
        </p:blipFill>
        <p:spPr>
          <a:xfrm>
            <a:off x="4337025" y="84750"/>
            <a:ext cx="4816875" cy="3009700"/>
          </a:xfrm>
          <a:prstGeom prst="rect">
            <a:avLst/>
          </a:prstGeom>
          <a:noFill/>
          <a:ln>
            <a:noFill/>
          </a:ln>
        </p:spPr>
      </p:pic>
      <p:sp>
        <p:nvSpPr>
          <p:cNvPr id="610" name="Google Shape;610;p101"/>
          <p:cNvSpPr txBox="1"/>
          <p:nvPr/>
        </p:nvSpPr>
        <p:spPr>
          <a:xfrm>
            <a:off x="5476500" y="3037550"/>
            <a:ext cx="360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Illustration of Arduino in tinkercad</a:t>
            </a:r>
            <a:endParaRPr b="1">
              <a:solidFill>
                <a:schemeClr val="lt1"/>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614" name="Shape 614"/>
        <p:cNvGrpSpPr/>
        <p:nvPr/>
      </p:nvGrpSpPr>
      <p:grpSpPr>
        <a:xfrm>
          <a:off x="0" y="0"/>
          <a:ext cx="0" cy="0"/>
          <a:chOff x="0" y="0"/>
          <a:chExt cx="0" cy="0"/>
        </a:xfrm>
      </p:grpSpPr>
      <p:pic>
        <p:nvPicPr>
          <p:cNvPr id="615" name="Google Shape;615;p102"/>
          <p:cNvPicPr preferRelativeResize="0"/>
          <p:nvPr/>
        </p:nvPicPr>
        <p:blipFill>
          <a:blip r:embed="rId3">
            <a:alphaModFix/>
          </a:blip>
          <a:stretch>
            <a:fillRect/>
          </a:stretch>
        </p:blipFill>
        <p:spPr>
          <a:xfrm>
            <a:off x="0" y="0"/>
            <a:ext cx="9144000" cy="5143500"/>
          </a:xfrm>
          <a:prstGeom prst="rect">
            <a:avLst/>
          </a:prstGeom>
          <a:noFill/>
          <a:ln>
            <a:noFill/>
          </a:ln>
        </p:spPr>
      </p:pic>
      <p:sp>
        <p:nvSpPr>
          <p:cNvPr id="616" name="Google Shape;616;p102"/>
          <p:cNvSpPr txBox="1"/>
          <p:nvPr>
            <p:ph type="title"/>
          </p:nvPr>
        </p:nvSpPr>
        <p:spPr>
          <a:xfrm>
            <a:off x="614200" y="1139000"/>
            <a:ext cx="2138700" cy="2401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rgbClr val="000000"/>
                </a:solidFill>
                <a:latin typeface="Impact"/>
                <a:ea typeface="Impact"/>
                <a:cs typeface="Impact"/>
                <a:sym typeface="Impact"/>
              </a:rPr>
              <a:t>Team Vision Signing off</a:t>
            </a:r>
            <a:endParaRPr b="1" sz="3600">
              <a:solidFill>
                <a:srgbClr val="000000"/>
              </a:solidFill>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3985"/>
            </a:gs>
            <a:gs pos="100000">
              <a:srgbClr val="010101"/>
            </a:gs>
          </a:gsLst>
          <a:path path="circle">
            <a:fillToRect b="50%" l="50%" r="50%" t="50%"/>
          </a:path>
          <a:tileRect/>
        </a:gradFill>
      </p:bgPr>
    </p:bg>
    <p:spTree>
      <p:nvGrpSpPr>
        <p:cNvPr id="200" name="Shape 200"/>
        <p:cNvGrpSpPr/>
        <p:nvPr/>
      </p:nvGrpSpPr>
      <p:grpSpPr>
        <a:xfrm>
          <a:off x="0" y="0"/>
          <a:ext cx="0" cy="0"/>
          <a:chOff x="0" y="0"/>
          <a:chExt cx="0" cy="0"/>
        </a:xfrm>
      </p:grpSpPr>
      <p:pic>
        <p:nvPicPr>
          <p:cNvPr id="201" name="Google Shape;201;p42"/>
          <p:cNvPicPr preferRelativeResize="0"/>
          <p:nvPr/>
        </p:nvPicPr>
        <p:blipFill>
          <a:blip r:embed="rId3">
            <a:alphaModFix amt="24000"/>
          </a:blip>
          <a:stretch>
            <a:fillRect/>
          </a:stretch>
        </p:blipFill>
        <p:spPr>
          <a:xfrm>
            <a:off x="381950" y="830775"/>
            <a:ext cx="8380101" cy="4190050"/>
          </a:xfrm>
          <a:prstGeom prst="rect">
            <a:avLst/>
          </a:prstGeom>
          <a:noFill/>
          <a:ln>
            <a:noFill/>
          </a:ln>
        </p:spPr>
      </p:pic>
      <p:sp>
        <p:nvSpPr>
          <p:cNvPr id="202" name="Google Shape;202;p42"/>
          <p:cNvSpPr txBox="1"/>
          <p:nvPr>
            <p:ph type="ctrTitle"/>
          </p:nvPr>
        </p:nvSpPr>
        <p:spPr>
          <a:xfrm>
            <a:off x="1737300" y="186075"/>
            <a:ext cx="5669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Introduction to Microcontrollers!</a:t>
            </a:r>
            <a:endParaRPr sz="2400">
              <a:solidFill>
                <a:schemeClr val="accent1"/>
              </a:solidFill>
            </a:endParaRPr>
          </a:p>
        </p:txBody>
      </p:sp>
      <p:sp>
        <p:nvSpPr>
          <p:cNvPr id="203" name="Google Shape;203;p42"/>
          <p:cNvSpPr txBox="1"/>
          <p:nvPr/>
        </p:nvSpPr>
        <p:spPr>
          <a:xfrm>
            <a:off x="1630950" y="1145388"/>
            <a:ext cx="58821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Lora SemiBold"/>
                <a:ea typeface="Lora SemiBold"/>
                <a:cs typeface="Lora SemiBold"/>
                <a:sym typeface="Lora SemiBold"/>
              </a:rPr>
              <a:t>A microcontroller (MCU) is a small computer on a single integrated circuit consisting of a relatively simple central processing unit (CPU) combined with peripheral devices such as memories, I/O devices, and timers. – By some accounts, more than half of all CPUs sold worldwide are microcontrollers</a:t>
            </a:r>
            <a:endParaRPr>
              <a:solidFill>
                <a:schemeClr val="lt1"/>
              </a:solidFill>
              <a:latin typeface="Lora SemiBold"/>
              <a:ea typeface="Lora SemiBold"/>
              <a:cs typeface="Lora SemiBold"/>
              <a:sym typeface="Lora SemiBold"/>
            </a:endParaRPr>
          </a:p>
        </p:txBody>
      </p:sp>
      <p:pic>
        <p:nvPicPr>
          <p:cNvPr id="204" name="Google Shape;204;p42"/>
          <p:cNvPicPr preferRelativeResize="0"/>
          <p:nvPr/>
        </p:nvPicPr>
        <p:blipFill>
          <a:blip r:embed="rId4">
            <a:alphaModFix amt="87000"/>
          </a:blip>
          <a:stretch>
            <a:fillRect/>
          </a:stretch>
        </p:blipFill>
        <p:spPr>
          <a:xfrm>
            <a:off x="4616700" y="2662875"/>
            <a:ext cx="3629325" cy="2205550"/>
          </a:xfrm>
          <a:prstGeom prst="rect">
            <a:avLst/>
          </a:prstGeom>
          <a:noFill/>
          <a:ln>
            <a:noFill/>
          </a:ln>
        </p:spPr>
      </p:pic>
      <p:sp>
        <p:nvSpPr>
          <p:cNvPr id="205" name="Google Shape;205;p42"/>
          <p:cNvSpPr txBox="1"/>
          <p:nvPr/>
        </p:nvSpPr>
        <p:spPr>
          <a:xfrm>
            <a:off x="1145850" y="3179300"/>
            <a:ext cx="3141600" cy="1477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lt1"/>
                </a:solidFill>
                <a:latin typeface="Montserrat"/>
                <a:ea typeface="Montserrat"/>
                <a:cs typeface="Montserrat"/>
                <a:sym typeface="Montserrat"/>
              </a:rPr>
              <a:t>The ATMega328p is the microcontroller used in the Arduino Uno and the Arduino is simply an interface to program the said microcontroller for use in embedded systems projects</a:t>
            </a:r>
            <a:endParaRPr b="1">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pic>
        <p:nvPicPr>
          <p:cNvPr id="210" name="Google Shape;210;p43"/>
          <p:cNvPicPr preferRelativeResize="0"/>
          <p:nvPr/>
        </p:nvPicPr>
        <p:blipFill>
          <a:blip r:embed="rId3">
            <a:alphaModFix amt="90000"/>
          </a:blip>
          <a:stretch>
            <a:fillRect/>
          </a:stretch>
        </p:blipFill>
        <p:spPr>
          <a:xfrm>
            <a:off x="5069349" y="1040775"/>
            <a:ext cx="3677050" cy="3061975"/>
          </a:xfrm>
          <a:prstGeom prst="rect">
            <a:avLst/>
          </a:prstGeom>
          <a:noFill/>
          <a:ln>
            <a:noFill/>
          </a:ln>
        </p:spPr>
      </p:pic>
      <p:sp>
        <p:nvSpPr>
          <p:cNvPr id="211" name="Google Shape;211;p43"/>
          <p:cNvSpPr txBox="1"/>
          <p:nvPr>
            <p:ph idx="4294967295" type="title"/>
          </p:nvPr>
        </p:nvSpPr>
        <p:spPr>
          <a:xfrm>
            <a:off x="514300" y="747763"/>
            <a:ext cx="3901800" cy="3966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A microcontroller includes a processor, the ALU, Instruction Decoder, registers, code storage space(flash memory/ROM), RAM, general purpose I/O pins, timers, interrupt controller, serial communication module etc.</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That is, the microcontroller is a microprocessor with some basic modules.</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pic>
        <p:nvPicPr>
          <p:cNvPr id="216" name="Google Shape;216;p44"/>
          <p:cNvPicPr preferRelativeResize="0"/>
          <p:nvPr/>
        </p:nvPicPr>
        <p:blipFill>
          <a:blip r:embed="rId3">
            <a:alphaModFix/>
          </a:blip>
          <a:stretch>
            <a:fillRect/>
          </a:stretch>
        </p:blipFill>
        <p:spPr>
          <a:xfrm>
            <a:off x="386650" y="825076"/>
            <a:ext cx="8370699" cy="3493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